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reepster"/>
      <p:regular r:id="rId26"/>
    </p:embeddedFont>
    <p:embeddedFont>
      <p:font typeface="Nunito"/>
      <p:regular r:id="rId27"/>
      <p:bold r:id="rId28"/>
      <p:italic r:id="rId29"/>
      <p:boldItalic r:id="rId30"/>
    </p:embeddedFont>
    <p:embeddedFont>
      <p:font typeface="Maven Pro"/>
      <p:regular r:id="rId31"/>
      <p:bold r:id="rId32"/>
    </p:embeddedFont>
    <p:embeddedFont>
      <p:font typeface="Ry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reepster-regular.fntdata"/><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Rye-regular.fntdata"/><Relationship Id="rId10" Type="http://schemas.openxmlformats.org/officeDocument/2006/relationships/slide" Target="slides/slide5.xml"/><Relationship Id="rId32"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2df7af87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f2df7af87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2df7af87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2df7af87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2df7af8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2df7af8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2f90d12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f2f90d12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f2f90d127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f2f90d127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0179e52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0179e52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0179e52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0179e52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80179e521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80179e521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34a9156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34a9156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35109f8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f35109f8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2513bde3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2513bde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35109f8e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35109f8e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2513bde3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f2513bde3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2f90d1278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2f90d1278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2f90d1278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2f90d1278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2f90d127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2f90d127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2f90d1278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2f90d1278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2f90d1278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2f90d1278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2df7af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f2df7af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Air Quality Analysis in New York City</a:t>
            </a:r>
            <a:endParaRPr/>
          </a:p>
        </p:txBody>
      </p:sp>
      <p:sp>
        <p:nvSpPr>
          <p:cNvPr id="278" name="Google Shape;278;p13"/>
          <p:cNvSpPr txBox="1"/>
          <p:nvPr>
            <p:ph idx="1" type="subTitle"/>
          </p:nvPr>
        </p:nvSpPr>
        <p:spPr>
          <a:xfrm>
            <a:off x="311700" y="2834125"/>
            <a:ext cx="8520600" cy="136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Project Team 3</a:t>
            </a:r>
            <a:br>
              <a:rPr lang="en"/>
            </a:br>
            <a:r>
              <a:rPr b="1" lang="en" sz="2135">
                <a:solidFill>
                  <a:schemeClr val="dk1"/>
                </a:solidFill>
              </a:rPr>
              <a:t>Team Members:</a:t>
            </a:r>
            <a:r>
              <a:rPr lang="en" sz="2135">
                <a:solidFill>
                  <a:schemeClr val="dk1"/>
                </a:solidFill>
              </a:rPr>
              <a:t> Krishna, Michael, Halima, Nicole</a:t>
            </a:r>
            <a:endParaRPr sz="2135">
              <a:solidFill>
                <a:schemeClr val="dk1"/>
              </a:solidFill>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37375" y="0"/>
            <a:ext cx="8954226" cy="5143500"/>
          </a:xfrm>
          <a:prstGeom prst="rect">
            <a:avLst/>
          </a:prstGeom>
          <a:noFill/>
          <a:ln>
            <a:noFill/>
          </a:ln>
        </p:spPr>
      </p:pic>
    </p:spTree>
  </p:cSld>
  <p:clrMapOvr>
    <a:masterClrMapping/>
  </p:clrMapOvr>
  <mc:AlternateContent>
    <mc:Choice Requires="p14">
      <p:transition spd="slow" p14:dur="30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Cardiovascular and PM 2.5 Analysis</a:t>
            </a:r>
            <a:endParaRPr/>
          </a:p>
        </p:txBody>
      </p:sp>
      <p:sp>
        <p:nvSpPr>
          <p:cNvPr id="360" name="Google Shape;360;p22"/>
          <p:cNvSpPr txBox="1"/>
          <p:nvPr/>
        </p:nvSpPr>
        <p:spPr>
          <a:xfrm>
            <a:off x="389650" y="1364100"/>
            <a:ext cx="84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361" name="Google Shape;361;p22"/>
          <p:cNvSpPr txBox="1"/>
          <p:nvPr/>
        </p:nvSpPr>
        <p:spPr>
          <a:xfrm>
            <a:off x="4848125" y="2242263"/>
            <a:ext cx="1473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50"/>
              <a:t>Tableau Visualization </a:t>
            </a:r>
            <a:endParaRPr b="1" sz="950"/>
          </a:p>
          <a:p>
            <a:pPr indent="0" lvl="0" marL="0" rtl="0" algn="l">
              <a:spcBef>
                <a:spcPts val="0"/>
              </a:spcBef>
              <a:spcAft>
                <a:spcPts val="0"/>
              </a:spcAft>
              <a:buNone/>
            </a:pPr>
            <a:r>
              <a:t/>
            </a:r>
            <a:endParaRPr sz="950"/>
          </a:p>
          <a:p>
            <a:pPr indent="0" lvl="0" marL="0" rtl="0" algn="l">
              <a:spcBef>
                <a:spcPts val="0"/>
              </a:spcBef>
              <a:spcAft>
                <a:spcPts val="0"/>
              </a:spcAft>
              <a:buNone/>
            </a:pPr>
            <a:r>
              <a:rPr lang="en" sz="950"/>
              <a:t>This analysis reveals a significant association between PM2.5 exposure and cardiovascular hospitalizations among individuals aged 40 and above in New York City. </a:t>
            </a:r>
            <a:endParaRPr sz="950"/>
          </a:p>
          <a:p>
            <a:pPr indent="0" lvl="0" marL="0" rtl="0" algn="l">
              <a:spcBef>
                <a:spcPts val="0"/>
              </a:spcBef>
              <a:spcAft>
                <a:spcPts val="0"/>
              </a:spcAft>
              <a:buNone/>
            </a:pPr>
            <a:r>
              <a:t/>
            </a:r>
            <a:endParaRPr sz="950"/>
          </a:p>
          <a:p>
            <a:pPr indent="0" lvl="0" marL="0" rtl="0" algn="l">
              <a:spcBef>
                <a:spcPts val="0"/>
              </a:spcBef>
              <a:spcAft>
                <a:spcPts val="0"/>
              </a:spcAft>
              <a:buNone/>
            </a:pPr>
            <a:r>
              <a:t/>
            </a:r>
            <a:endParaRPr sz="1700"/>
          </a:p>
        </p:txBody>
      </p:sp>
      <p:sp>
        <p:nvSpPr>
          <p:cNvPr id="362" name="Google Shape;362;p22"/>
          <p:cNvSpPr txBox="1"/>
          <p:nvPr/>
        </p:nvSpPr>
        <p:spPr>
          <a:xfrm>
            <a:off x="-5250" y="4673750"/>
            <a:ext cx="9144000" cy="377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50">
                <a:solidFill>
                  <a:srgbClr val="F8F8F8"/>
                </a:solidFill>
              </a:rPr>
              <a:t>Critical for public health to focus on reducing PM2.5 levels in urban areas where vulnerable populations are at higher risk</a:t>
            </a:r>
            <a:endParaRPr sz="1700">
              <a:solidFill>
                <a:srgbClr val="F8F8F8"/>
              </a:solidFill>
            </a:endParaRPr>
          </a:p>
        </p:txBody>
      </p:sp>
      <p:cxnSp>
        <p:nvCxnSpPr>
          <p:cNvPr id="363" name="Google Shape;363;p22"/>
          <p:cNvCxnSpPr/>
          <p:nvPr/>
        </p:nvCxnSpPr>
        <p:spPr>
          <a:xfrm>
            <a:off x="4620275" y="1945525"/>
            <a:ext cx="7500" cy="2469000"/>
          </a:xfrm>
          <a:prstGeom prst="straightConnector1">
            <a:avLst/>
          </a:prstGeom>
          <a:noFill/>
          <a:ln cap="flat" cmpd="sng" w="9525">
            <a:solidFill>
              <a:srgbClr val="CCCCCC"/>
            </a:solidFill>
            <a:prstDash val="solid"/>
            <a:round/>
            <a:headEnd len="med" w="med" type="none"/>
            <a:tailEnd len="med" w="med" type="none"/>
          </a:ln>
        </p:spPr>
      </p:cxnSp>
      <p:sp>
        <p:nvSpPr>
          <p:cNvPr id="364" name="Google Shape;364;p22"/>
          <p:cNvSpPr txBox="1"/>
          <p:nvPr/>
        </p:nvSpPr>
        <p:spPr>
          <a:xfrm>
            <a:off x="132650" y="2216613"/>
            <a:ext cx="1603500" cy="19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50"/>
              <a:t>Statistical Analysis</a:t>
            </a:r>
            <a:endParaRPr b="1" sz="950"/>
          </a:p>
          <a:p>
            <a:pPr indent="0" lvl="0" marL="0" rtl="0" algn="l">
              <a:lnSpc>
                <a:spcPct val="115000"/>
              </a:lnSpc>
              <a:spcBef>
                <a:spcPts val="0"/>
              </a:spcBef>
              <a:spcAft>
                <a:spcPts val="0"/>
              </a:spcAft>
              <a:buNone/>
            </a:pPr>
            <a:r>
              <a:t/>
            </a:r>
            <a:endParaRPr sz="650"/>
          </a:p>
          <a:p>
            <a:pPr indent="0" lvl="0" marL="0" rtl="0" algn="l">
              <a:lnSpc>
                <a:spcPct val="115000"/>
              </a:lnSpc>
              <a:spcBef>
                <a:spcPts val="0"/>
              </a:spcBef>
              <a:spcAft>
                <a:spcPts val="0"/>
              </a:spcAft>
              <a:buNone/>
            </a:pPr>
            <a:r>
              <a:rPr b="1" lang="en" sz="950"/>
              <a:t>Correlation Coefficient: </a:t>
            </a:r>
            <a:endParaRPr b="1" sz="950"/>
          </a:p>
          <a:p>
            <a:pPr indent="0" lvl="0" marL="0" rtl="0" algn="l">
              <a:lnSpc>
                <a:spcPct val="115000"/>
              </a:lnSpc>
              <a:spcBef>
                <a:spcPts val="0"/>
              </a:spcBef>
              <a:spcAft>
                <a:spcPts val="0"/>
              </a:spcAft>
              <a:buNone/>
            </a:pPr>
            <a:r>
              <a:rPr lang="en" sz="950"/>
              <a:t>The correlation coefficient of </a:t>
            </a:r>
            <a:r>
              <a:rPr b="1" lang="en" sz="950"/>
              <a:t>0.9384 </a:t>
            </a:r>
            <a:r>
              <a:rPr lang="en" sz="950"/>
              <a:t>indicates a very strong positive correlation </a:t>
            </a:r>
            <a:endParaRPr sz="950"/>
          </a:p>
          <a:p>
            <a:pPr indent="0" lvl="0" marL="0" rtl="0" algn="l">
              <a:lnSpc>
                <a:spcPct val="115000"/>
              </a:lnSpc>
              <a:spcBef>
                <a:spcPts val="0"/>
              </a:spcBef>
              <a:spcAft>
                <a:spcPts val="0"/>
              </a:spcAft>
              <a:buNone/>
            </a:pPr>
            <a:r>
              <a:t/>
            </a:r>
            <a:endParaRPr sz="950"/>
          </a:p>
          <a:p>
            <a:pPr indent="0" lvl="0" marL="0" rtl="0" algn="l">
              <a:lnSpc>
                <a:spcPct val="115000"/>
              </a:lnSpc>
              <a:spcBef>
                <a:spcPts val="0"/>
              </a:spcBef>
              <a:spcAft>
                <a:spcPts val="0"/>
              </a:spcAft>
              <a:buNone/>
            </a:pPr>
            <a:r>
              <a:rPr b="1" lang="en" sz="950"/>
              <a:t>The p-value of 0.0182 </a:t>
            </a:r>
            <a:r>
              <a:rPr lang="en" sz="950"/>
              <a:t>suggests that this relationship is statistically significant,</a:t>
            </a:r>
            <a:endParaRPr sz="950"/>
          </a:p>
        </p:txBody>
      </p:sp>
      <p:pic>
        <p:nvPicPr>
          <p:cNvPr id="365" name="Google Shape;365;p22"/>
          <p:cNvPicPr preferRelativeResize="0"/>
          <p:nvPr/>
        </p:nvPicPr>
        <p:blipFill>
          <a:blip r:embed="rId3">
            <a:alphaModFix/>
          </a:blip>
          <a:stretch>
            <a:fillRect/>
          </a:stretch>
        </p:blipFill>
        <p:spPr>
          <a:xfrm>
            <a:off x="1775925" y="3049775"/>
            <a:ext cx="2564325" cy="1550100"/>
          </a:xfrm>
          <a:prstGeom prst="rect">
            <a:avLst/>
          </a:prstGeom>
          <a:noFill/>
          <a:ln>
            <a:noFill/>
          </a:ln>
        </p:spPr>
      </p:pic>
      <p:pic>
        <p:nvPicPr>
          <p:cNvPr id="366" name="Google Shape;366;p22"/>
          <p:cNvPicPr preferRelativeResize="0"/>
          <p:nvPr/>
        </p:nvPicPr>
        <p:blipFill>
          <a:blip r:embed="rId4">
            <a:alphaModFix/>
          </a:blip>
          <a:stretch>
            <a:fillRect/>
          </a:stretch>
        </p:blipFill>
        <p:spPr>
          <a:xfrm>
            <a:off x="1775925" y="1597875"/>
            <a:ext cx="2564336" cy="1362625"/>
          </a:xfrm>
          <a:prstGeom prst="rect">
            <a:avLst/>
          </a:prstGeom>
          <a:noFill/>
          <a:ln>
            <a:noFill/>
          </a:ln>
        </p:spPr>
      </p:pic>
      <p:pic>
        <p:nvPicPr>
          <p:cNvPr id="367" name="Google Shape;367;p22"/>
          <p:cNvPicPr preferRelativeResize="0"/>
          <p:nvPr/>
        </p:nvPicPr>
        <p:blipFill>
          <a:blip r:embed="rId5">
            <a:alphaModFix/>
          </a:blip>
          <a:stretch>
            <a:fillRect/>
          </a:stretch>
        </p:blipFill>
        <p:spPr>
          <a:xfrm>
            <a:off x="6462850" y="1422525"/>
            <a:ext cx="2681150" cy="3175026"/>
          </a:xfrm>
          <a:prstGeom prst="rect">
            <a:avLst/>
          </a:prstGeom>
          <a:noFill/>
          <a:ln>
            <a:noFill/>
          </a:ln>
        </p:spPr>
      </p:pic>
      <p:pic>
        <p:nvPicPr>
          <p:cNvPr id="368" name="Google Shape;368;p22"/>
          <p:cNvPicPr preferRelativeResize="0"/>
          <p:nvPr/>
        </p:nvPicPr>
        <p:blipFill>
          <a:blip r:embed="rId6">
            <a:alphaModFix/>
          </a:blip>
          <a:stretch>
            <a:fillRect/>
          </a:stretch>
        </p:blipFill>
        <p:spPr>
          <a:xfrm>
            <a:off x="37375" y="97200"/>
            <a:ext cx="9013776" cy="122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Respiratory and PM 2.5 Analysis</a:t>
            </a:r>
            <a:endParaRPr/>
          </a:p>
        </p:txBody>
      </p:sp>
      <p:sp>
        <p:nvSpPr>
          <p:cNvPr id="374" name="Google Shape;374;p23"/>
          <p:cNvSpPr txBox="1"/>
          <p:nvPr/>
        </p:nvSpPr>
        <p:spPr>
          <a:xfrm>
            <a:off x="389650" y="1364100"/>
            <a:ext cx="84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375" name="Google Shape;375;p23"/>
          <p:cNvSpPr txBox="1"/>
          <p:nvPr/>
        </p:nvSpPr>
        <p:spPr>
          <a:xfrm>
            <a:off x="4848125" y="2013663"/>
            <a:ext cx="1473600" cy="23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50"/>
              <a:t>Tableau Visualization </a:t>
            </a:r>
            <a:endParaRPr b="1" sz="950"/>
          </a:p>
          <a:p>
            <a:pPr indent="0" lvl="0" marL="0" rtl="0" algn="l">
              <a:spcBef>
                <a:spcPts val="0"/>
              </a:spcBef>
              <a:spcAft>
                <a:spcPts val="0"/>
              </a:spcAft>
              <a:buNone/>
            </a:pPr>
            <a:r>
              <a:t/>
            </a:r>
            <a:endParaRPr sz="950"/>
          </a:p>
          <a:p>
            <a:pPr indent="0" lvl="0" marL="0" rtl="0" algn="l">
              <a:spcBef>
                <a:spcPts val="0"/>
              </a:spcBef>
              <a:spcAft>
                <a:spcPts val="0"/>
              </a:spcAft>
              <a:buNone/>
            </a:pPr>
            <a:r>
              <a:rPr lang="en" sz="950"/>
              <a:t>The analysis reveals a noteworthy association in higher levels of PM2.5 in urban areas that is linked to increased rates of respiratory hospitalizations among 20+ year olds and related mortality </a:t>
            </a:r>
            <a:endParaRPr sz="950"/>
          </a:p>
          <a:p>
            <a:pPr indent="0" lvl="0" marL="0" rtl="0" algn="l">
              <a:spcBef>
                <a:spcPts val="0"/>
              </a:spcBef>
              <a:spcAft>
                <a:spcPts val="0"/>
              </a:spcAft>
              <a:buNone/>
            </a:pPr>
            <a:r>
              <a:t/>
            </a:r>
            <a:endParaRPr sz="950"/>
          </a:p>
          <a:p>
            <a:pPr indent="0" lvl="0" marL="0" rtl="0" algn="l">
              <a:spcBef>
                <a:spcPts val="0"/>
              </a:spcBef>
              <a:spcAft>
                <a:spcPts val="0"/>
              </a:spcAft>
              <a:buNone/>
            </a:pPr>
            <a:r>
              <a:t/>
            </a:r>
            <a:endParaRPr sz="1700"/>
          </a:p>
        </p:txBody>
      </p:sp>
      <p:sp>
        <p:nvSpPr>
          <p:cNvPr id="376" name="Google Shape;376;p23"/>
          <p:cNvSpPr txBox="1"/>
          <p:nvPr/>
        </p:nvSpPr>
        <p:spPr>
          <a:xfrm>
            <a:off x="-5250" y="4673750"/>
            <a:ext cx="9144000" cy="377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50">
                <a:solidFill>
                  <a:srgbClr val="F8F8F8"/>
                </a:solidFill>
              </a:rPr>
              <a:t>These results are profound for public health strategies aimed at reducing respiratory-related hospitalizations and mortality</a:t>
            </a:r>
            <a:endParaRPr sz="1700">
              <a:solidFill>
                <a:srgbClr val="F8F8F8"/>
              </a:solidFill>
            </a:endParaRPr>
          </a:p>
        </p:txBody>
      </p:sp>
      <p:cxnSp>
        <p:nvCxnSpPr>
          <p:cNvPr id="377" name="Google Shape;377;p23"/>
          <p:cNvCxnSpPr/>
          <p:nvPr/>
        </p:nvCxnSpPr>
        <p:spPr>
          <a:xfrm>
            <a:off x="4696475" y="1793125"/>
            <a:ext cx="14100" cy="2437200"/>
          </a:xfrm>
          <a:prstGeom prst="straightConnector1">
            <a:avLst/>
          </a:prstGeom>
          <a:noFill/>
          <a:ln cap="flat" cmpd="sng" w="9525">
            <a:solidFill>
              <a:srgbClr val="CCCCCC"/>
            </a:solidFill>
            <a:prstDash val="solid"/>
            <a:round/>
            <a:headEnd len="med" w="med" type="none"/>
            <a:tailEnd len="med" w="med" type="none"/>
          </a:ln>
        </p:spPr>
      </p:cxnSp>
      <p:sp>
        <p:nvSpPr>
          <p:cNvPr id="378" name="Google Shape;378;p23"/>
          <p:cNvSpPr txBox="1"/>
          <p:nvPr/>
        </p:nvSpPr>
        <p:spPr>
          <a:xfrm>
            <a:off x="132650" y="2216613"/>
            <a:ext cx="1603500" cy="19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50"/>
              <a:t>Statistical Analysis</a:t>
            </a:r>
            <a:endParaRPr b="1" sz="950"/>
          </a:p>
          <a:p>
            <a:pPr indent="0" lvl="0" marL="0" rtl="0" algn="l">
              <a:lnSpc>
                <a:spcPct val="115000"/>
              </a:lnSpc>
              <a:spcBef>
                <a:spcPts val="0"/>
              </a:spcBef>
              <a:spcAft>
                <a:spcPts val="0"/>
              </a:spcAft>
              <a:buNone/>
            </a:pPr>
            <a:r>
              <a:t/>
            </a:r>
            <a:endParaRPr sz="650"/>
          </a:p>
          <a:p>
            <a:pPr indent="0" lvl="0" marL="0" rtl="0" algn="l">
              <a:lnSpc>
                <a:spcPct val="115000"/>
              </a:lnSpc>
              <a:spcBef>
                <a:spcPts val="0"/>
              </a:spcBef>
              <a:spcAft>
                <a:spcPts val="0"/>
              </a:spcAft>
              <a:buNone/>
            </a:pPr>
            <a:r>
              <a:rPr b="1" lang="en" sz="950"/>
              <a:t>Correlation Coefficient: </a:t>
            </a:r>
            <a:endParaRPr b="1" sz="950"/>
          </a:p>
          <a:p>
            <a:pPr indent="0" lvl="0" marL="0" rtl="0" algn="l">
              <a:lnSpc>
                <a:spcPct val="115000"/>
              </a:lnSpc>
              <a:spcBef>
                <a:spcPts val="0"/>
              </a:spcBef>
              <a:spcAft>
                <a:spcPts val="0"/>
              </a:spcAft>
              <a:buNone/>
            </a:pPr>
            <a:r>
              <a:rPr lang="en" sz="950"/>
              <a:t>The correlation coefficient of </a:t>
            </a:r>
            <a:r>
              <a:rPr b="1" lang="en" sz="950"/>
              <a:t>0.9736 </a:t>
            </a:r>
            <a:r>
              <a:rPr lang="en" sz="950"/>
              <a:t>indicates a very strong positive correlation </a:t>
            </a:r>
            <a:endParaRPr sz="950"/>
          </a:p>
          <a:p>
            <a:pPr indent="0" lvl="0" marL="0" rtl="0" algn="l">
              <a:lnSpc>
                <a:spcPct val="115000"/>
              </a:lnSpc>
              <a:spcBef>
                <a:spcPts val="0"/>
              </a:spcBef>
              <a:spcAft>
                <a:spcPts val="0"/>
              </a:spcAft>
              <a:buNone/>
            </a:pPr>
            <a:r>
              <a:t/>
            </a:r>
            <a:endParaRPr sz="950"/>
          </a:p>
          <a:p>
            <a:pPr indent="0" lvl="0" marL="0" rtl="0" algn="l">
              <a:lnSpc>
                <a:spcPct val="115000"/>
              </a:lnSpc>
              <a:spcBef>
                <a:spcPts val="0"/>
              </a:spcBef>
              <a:spcAft>
                <a:spcPts val="0"/>
              </a:spcAft>
              <a:buNone/>
            </a:pPr>
            <a:r>
              <a:rPr b="1" lang="en" sz="950"/>
              <a:t>The p-value of 0.0051 </a:t>
            </a:r>
            <a:r>
              <a:rPr lang="en" sz="950"/>
              <a:t>suggests that this relationship is statistically significant,</a:t>
            </a:r>
            <a:endParaRPr sz="950"/>
          </a:p>
        </p:txBody>
      </p:sp>
      <p:pic>
        <p:nvPicPr>
          <p:cNvPr id="379" name="Google Shape;379;p23"/>
          <p:cNvPicPr preferRelativeResize="0"/>
          <p:nvPr/>
        </p:nvPicPr>
        <p:blipFill>
          <a:blip r:embed="rId3">
            <a:alphaModFix/>
          </a:blip>
          <a:stretch>
            <a:fillRect/>
          </a:stretch>
        </p:blipFill>
        <p:spPr>
          <a:xfrm>
            <a:off x="1775925" y="1420450"/>
            <a:ext cx="2571799" cy="1532575"/>
          </a:xfrm>
          <a:prstGeom prst="rect">
            <a:avLst/>
          </a:prstGeom>
          <a:noFill/>
          <a:ln>
            <a:noFill/>
          </a:ln>
        </p:spPr>
      </p:pic>
      <p:pic>
        <p:nvPicPr>
          <p:cNvPr id="380" name="Google Shape;380;p23"/>
          <p:cNvPicPr preferRelativeResize="0"/>
          <p:nvPr/>
        </p:nvPicPr>
        <p:blipFill>
          <a:blip r:embed="rId4">
            <a:alphaModFix/>
          </a:blip>
          <a:stretch>
            <a:fillRect/>
          </a:stretch>
        </p:blipFill>
        <p:spPr>
          <a:xfrm>
            <a:off x="6321725" y="1389100"/>
            <a:ext cx="2426025" cy="3132249"/>
          </a:xfrm>
          <a:prstGeom prst="rect">
            <a:avLst/>
          </a:prstGeom>
          <a:noFill/>
          <a:ln>
            <a:noFill/>
          </a:ln>
        </p:spPr>
      </p:pic>
      <p:pic>
        <p:nvPicPr>
          <p:cNvPr id="381" name="Google Shape;381;p23"/>
          <p:cNvPicPr preferRelativeResize="0"/>
          <p:nvPr/>
        </p:nvPicPr>
        <p:blipFill>
          <a:blip r:embed="rId5">
            <a:alphaModFix/>
          </a:blip>
          <a:stretch>
            <a:fillRect/>
          </a:stretch>
        </p:blipFill>
        <p:spPr>
          <a:xfrm>
            <a:off x="1756850" y="3099025"/>
            <a:ext cx="2634826" cy="1402974"/>
          </a:xfrm>
          <a:prstGeom prst="rect">
            <a:avLst/>
          </a:prstGeom>
          <a:noFill/>
          <a:ln>
            <a:noFill/>
          </a:ln>
        </p:spPr>
      </p:pic>
      <p:pic>
        <p:nvPicPr>
          <p:cNvPr id="382" name="Google Shape;382;p23"/>
          <p:cNvPicPr preferRelativeResize="0"/>
          <p:nvPr/>
        </p:nvPicPr>
        <p:blipFill>
          <a:blip r:embed="rId6">
            <a:alphaModFix/>
          </a:blip>
          <a:stretch>
            <a:fillRect/>
          </a:stretch>
        </p:blipFill>
        <p:spPr>
          <a:xfrm>
            <a:off x="132650" y="0"/>
            <a:ext cx="9011351" cy="126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8" name="Google Shape;388;p24"/>
          <p:cNvSpPr txBox="1"/>
          <p:nvPr/>
        </p:nvSpPr>
        <p:spPr>
          <a:xfrm>
            <a:off x="389650" y="1084025"/>
            <a:ext cx="8463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t>This section is about modeling</a:t>
            </a:r>
            <a:endParaRPr b="1" sz="1250"/>
          </a:p>
          <a:p>
            <a:pPr indent="0" lvl="0" marL="0" rtl="0" algn="l">
              <a:spcBef>
                <a:spcPts val="0"/>
              </a:spcBef>
              <a:spcAft>
                <a:spcPts val="0"/>
              </a:spcAft>
              <a:buNone/>
            </a:pPr>
            <a:r>
              <a:rPr lang="en" sz="1250"/>
              <a:t>CNN model used to predict a single value (Data Value feature column) based on the past sequence of data. The model uses convolutional layers to capture patterns within the input sequence, flattens this data, and then uses dense layers to make the final prediction.</a:t>
            </a:r>
            <a:endParaRPr sz="1250"/>
          </a:p>
        </p:txBody>
      </p:sp>
      <p:sp>
        <p:nvSpPr>
          <p:cNvPr id="389" name="Google Shape;389;p24"/>
          <p:cNvSpPr txBox="1"/>
          <p:nvPr/>
        </p:nvSpPr>
        <p:spPr>
          <a:xfrm>
            <a:off x="-5250" y="4673750"/>
            <a:ext cx="9144000" cy="377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50">
                <a:solidFill>
                  <a:srgbClr val="F8F8F8"/>
                </a:solidFill>
              </a:rPr>
              <a:t>Final test loss of approx 0.0025. This indicates that the model predicts values reasonably well given the data it was trained on</a:t>
            </a:r>
            <a:endParaRPr sz="1700">
              <a:solidFill>
                <a:srgbClr val="F8F8F8"/>
              </a:solidFill>
            </a:endParaRPr>
          </a:p>
        </p:txBody>
      </p:sp>
      <p:pic>
        <p:nvPicPr>
          <p:cNvPr id="390" name="Google Shape;390;p24"/>
          <p:cNvPicPr preferRelativeResize="0"/>
          <p:nvPr/>
        </p:nvPicPr>
        <p:blipFill>
          <a:blip r:embed="rId3">
            <a:alphaModFix/>
          </a:blip>
          <a:stretch>
            <a:fillRect/>
          </a:stretch>
        </p:blipFill>
        <p:spPr>
          <a:xfrm>
            <a:off x="4079125" y="1936300"/>
            <a:ext cx="4981799" cy="2681175"/>
          </a:xfrm>
          <a:prstGeom prst="rect">
            <a:avLst/>
          </a:prstGeom>
          <a:noFill/>
          <a:ln>
            <a:noFill/>
          </a:ln>
        </p:spPr>
      </p:pic>
      <p:sp>
        <p:nvSpPr>
          <p:cNvPr id="391" name="Google Shape;391;p24"/>
          <p:cNvSpPr txBox="1"/>
          <p:nvPr/>
        </p:nvSpPr>
        <p:spPr>
          <a:xfrm>
            <a:off x="4384275" y="2013600"/>
            <a:ext cx="2087100" cy="33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50"/>
              <a:t>Test Loss: 0.002528771525248885</a:t>
            </a:r>
            <a:endParaRPr sz="950"/>
          </a:p>
        </p:txBody>
      </p:sp>
      <p:pic>
        <p:nvPicPr>
          <p:cNvPr id="392" name="Google Shape;392;p24"/>
          <p:cNvPicPr preferRelativeResize="0"/>
          <p:nvPr/>
        </p:nvPicPr>
        <p:blipFill>
          <a:blip r:embed="rId4">
            <a:alphaModFix/>
          </a:blip>
          <a:stretch>
            <a:fillRect/>
          </a:stretch>
        </p:blipFill>
        <p:spPr>
          <a:xfrm>
            <a:off x="555575" y="2344499"/>
            <a:ext cx="3212630" cy="1286225"/>
          </a:xfrm>
          <a:prstGeom prst="rect">
            <a:avLst/>
          </a:prstGeom>
          <a:noFill/>
          <a:ln>
            <a:noFill/>
          </a:ln>
        </p:spPr>
      </p:pic>
      <p:sp>
        <p:nvSpPr>
          <p:cNvPr id="393" name="Google Shape;393;p24"/>
          <p:cNvSpPr txBox="1"/>
          <p:nvPr/>
        </p:nvSpPr>
        <p:spPr>
          <a:xfrm>
            <a:off x="685800" y="3657600"/>
            <a:ext cx="3000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434343"/>
                </a:solidFill>
                <a:latin typeface="Courier New"/>
                <a:ea typeface="Courier New"/>
                <a:cs typeface="Courier New"/>
                <a:sym typeface="Courier New"/>
              </a:rPr>
              <a:t>Total params: </a:t>
            </a:r>
            <a:r>
              <a:rPr lang="en" sz="1000">
                <a:solidFill>
                  <a:srgbClr val="434343"/>
                </a:solidFill>
                <a:latin typeface="Courier New"/>
                <a:ea typeface="Courier New"/>
                <a:cs typeface="Courier New"/>
                <a:sym typeface="Courier New"/>
              </a:rPr>
              <a:t>34,149 (133.39 KB)</a:t>
            </a:r>
            <a:endParaRPr sz="10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sz="1000">
                <a:solidFill>
                  <a:srgbClr val="434343"/>
                </a:solidFill>
                <a:latin typeface="Courier New"/>
                <a:ea typeface="Courier New"/>
                <a:cs typeface="Courier New"/>
                <a:sym typeface="Courier New"/>
              </a:rPr>
              <a:t>Trainable params: </a:t>
            </a:r>
            <a:r>
              <a:rPr lang="en" sz="1000">
                <a:solidFill>
                  <a:srgbClr val="434343"/>
                </a:solidFill>
                <a:latin typeface="Courier New"/>
                <a:ea typeface="Courier New"/>
                <a:cs typeface="Courier New"/>
                <a:sym typeface="Courier New"/>
              </a:rPr>
              <a:t>34,149 (133.39 KB)</a:t>
            </a:r>
            <a:endParaRPr sz="10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000">
                <a:solidFill>
                  <a:srgbClr val="434343"/>
                </a:solidFill>
                <a:latin typeface="Courier New"/>
                <a:ea typeface="Courier New"/>
                <a:cs typeface="Courier New"/>
                <a:sym typeface="Courier New"/>
              </a:rPr>
              <a:t>Non-trainable params: </a:t>
            </a:r>
            <a:r>
              <a:rPr lang="en" sz="1000">
                <a:solidFill>
                  <a:srgbClr val="434343"/>
                </a:solidFill>
                <a:latin typeface="Courier New"/>
                <a:ea typeface="Courier New"/>
                <a:cs typeface="Courier New"/>
                <a:sym typeface="Courier New"/>
              </a:rPr>
              <a:t>0 (0.00 B)</a:t>
            </a:r>
            <a:endParaRPr sz="1000">
              <a:solidFill>
                <a:srgbClr val="434343"/>
              </a:solidFill>
              <a:latin typeface="Courier New"/>
              <a:ea typeface="Courier New"/>
              <a:cs typeface="Courier New"/>
              <a:sym typeface="Courier New"/>
            </a:endParaRPr>
          </a:p>
        </p:txBody>
      </p:sp>
      <p:pic>
        <p:nvPicPr>
          <p:cNvPr id="394" name="Google Shape;394;p24"/>
          <p:cNvPicPr preferRelativeResize="0"/>
          <p:nvPr/>
        </p:nvPicPr>
        <p:blipFill>
          <a:blip r:embed="rId5">
            <a:alphaModFix/>
          </a:blip>
          <a:stretch>
            <a:fillRect/>
          </a:stretch>
        </p:blipFill>
        <p:spPr>
          <a:xfrm>
            <a:off x="37375" y="231275"/>
            <a:ext cx="9106625" cy="8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5"/>
          <p:cNvSpPr txBox="1"/>
          <p:nvPr>
            <p:ph type="title"/>
          </p:nvPr>
        </p:nvSpPr>
        <p:spPr>
          <a:xfrm>
            <a:off x="1303750" y="2546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3600">
                <a:latin typeface="Times New Roman"/>
                <a:ea typeface="Times New Roman"/>
                <a:cs typeface="Times New Roman"/>
                <a:sym typeface="Times New Roman"/>
              </a:rPr>
              <a:t>SEASONAL PATTERN OF AIR QUALITY</a:t>
            </a:r>
            <a:endParaRPr>
              <a:latin typeface="Times New Roman"/>
              <a:ea typeface="Times New Roman"/>
              <a:cs typeface="Times New Roman"/>
              <a:sym typeface="Times New Roman"/>
            </a:endParaRPr>
          </a:p>
        </p:txBody>
      </p:sp>
      <p:sp>
        <p:nvSpPr>
          <p:cNvPr id="400" name="Google Shape;400;p25"/>
          <p:cNvSpPr txBox="1"/>
          <p:nvPr>
            <p:ph idx="1" type="body"/>
          </p:nvPr>
        </p:nvSpPr>
        <p:spPr>
          <a:xfrm>
            <a:off x="3573525" y="1481675"/>
            <a:ext cx="5702700" cy="35871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None/>
            </a:pPr>
            <a:r>
              <a:rPr lang="en" sz="2400">
                <a:solidFill>
                  <a:srgbClr val="000000"/>
                </a:solidFill>
                <a:latin typeface="Arial"/>
                <a:ea typeface="Arial"/>
                <a:cs typeface="Arial"/>
                <a:sym typeface="Arial"/>
              </a:rPr>
              <a:t>•</a:t>
            </a:r>
            <a:r>
              <a:rPr b="1" lang="en" sz="2400">
                <a:solidFill>
                  <a:srgbClr val="FFC000"/>
                </a:solidFill>
                <a:latin typeface="Arial"/>
                <a:ea typeface="Arial"/>
                <a:cs typeface="Arial"/>
                <a:sym typeface="Arial"/>
              </a:rPr>
              <a:t>NO2 O3and PM 2.5 levels  seasonal patterns</a:t>
            </a:r>
            <a:endParaRPr b="1" sz="2400">
              <a:solidFill>
                <a:srgbClr val="FFC000"/>
              </a:solidFill>
              <a:latin typeface="Arial"/>
              <a:ea typeface="Arial"/>
              <a:cs typeface="Arial"/>
              <a:sym typeface="Arial"/>
            </a:endParaRPr>
          </a:p>
          <a:p>
            <a:pPr indent="0" lvl="0" marL="0" rtl="0" algn="l">
              <a:lnSpc>
                <a:spcPct val="90000"/>
              </a:lnSpc>
              <a:spcBef>
                <a:spcPts val="1200"/>
              </a:spcBef>
              <a:spcAft>
                <a:spcPts val="0"/>
              </a:spcAft>
              <a:buNone/>
            </a:pPr>
            <a:r>
              <a:rPr lang="en" sz="1800">
                <a:solidFill>
                  <a:srgbClr val="000000"/>
                </a:solidFill>
                <a:latin typeface="Arial"/>
                <a:ea typeface="Arial"/>
                <a:cs typeface="Arial"/>
                <a:sym typeface="Arial"/>
              </a:rPr>
              <a:t>••</a:t>
            </a:r>
            <a:r>
              <a:rPr b="1" lang="en" sz="1800">
                <a:solidFill>
                  <a:srgbClr val="000000"/>
                </a:solidFill>
                <a:latin typeface="Arial"/>
                <a:ea typeface="Arial"/>
                <a:cs typeface="Arial"/>
                <a:sym typeface="Arial"/>
              </a:rPr>
              <a:t>Winter Focus:</a:t>
            </a:r>
            <a:r>
              <a:rPr lang="en" sz="1800">
                <a:solidFill>
                  <a:srgbClr val="000000"/>
                </a:solidFill>
                <a:latin typeface="Arial"/>
                <a:ea typeface="Arial"/>
                <a:cs typeface="Arial"/>
                <a:sym typeface="Arial"/>
              </a:rPr>
              <a:t> Higher monitoring of NO2 and PM2.5 in winter suggests these pollutants are more concerning during colder months.</a:t>
            </a:r>
            <a:endParaRPr sz="18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n" sz="1800">
                <a:solidFill>
                  <a:srgbClr val="000000"/>
                </a:solidFill>
                <a:latin typeface="Arial"/>
                <a:ea typeface="Arial"/>
                <a:cs typeface="Arial"/>
                <a:sym typeface="Arial"/>
              </a:rPr>
              <a:t>••</a:t>
            </a:r>
            <a:r>
              <a:rPr b="1" lang="en" sz="1800">
                <a:solidFill>
                  <a:srgbClr val="000000"/>
                </a:solidFill>
                <a:latin typeface="Arial"/>
                <a:ea typeface="Arial"/>
                <a:cs typeface="Arial"/>
                <a:sym typeface="Arial"/>
              </a:rPr>
              <a:t>Summer Focus:</a:t>
            </a:r>
            <a:r>
              <a:rPr lang="en" sz="1800">
                <a:solidFill>
                  <a:srgbClr val="000000"/>
                </a:solidFill>
                <a:latin typeface="Arial"/>
                <a:ea typeface="Arial"/>
                <a:cs typeface="Arial"/>
                <a:sym typeface="Arial"/>
              </a:rPr>
              <a:t> Ozone (O3) monitoring is concentrated in summer, aligning with its seasonal increase due to sunlight-driven chemical reactions.</a:t>
            </a:r>
            <a:endParaRPr sz="18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n" sz="1800">
                <a:solidFill>
                  <a:srgbClr val="000000"/>
                </a:solidFill>
                <a:latin typeface="Arial"/>
                <a:ea typeface="Arial"/>
                <a:cs typeface="Arial"/>
                <a:sym typeface="Arial"/>
              </a:rPr>
              <a:t>••Seasonal monitoring adapts to the specific pollution risks of each season, ensuring effective air quality management.</a:t>
            </a:r>
            <a:endParaRPr sz="1800">
              <a:solidFill>
                <a:srgbClr val="000000"/>
              </a:solidFill>
              <a:latin typeface="Arial"/>
              <a:ea typeface="Arial"/>
              <a:cs typeface="Arial"/>
              <a:sym typeface="Arial"/>
            </a:endParaRPr>
          </a:p>
          <a:p>
            <a:pPr indent="0" lvl="0" marL="0" rtl="0" algn="l">
              <a:lnSpc>
                <a:spcPct val="130000"/>
              </a:lnSpc>
              <a:spcBef>
                <a:spcPts val="1000"/>
              </a:spcBef>
              <a:spcAft>
                <a:spcPts val="0"/>
              </a:spcAft>
              <a:buNone/>
            </a:pPr>
            <a:r>
              <a:t/>
            </a:r>
            <a:endParaRPr b="1" sz="5089">
              <a:solidFill>
                <a:srgbClr val="FFC000"/>
              </a:solidFill>
              <a:latin typeface="Arial"/>
              <a:ea typeface="Arial"/>
              <a:cs typeface="Arial"/>
              <a:sym typeface="Arial"/>
            </a:endParaRPr>
          </a:p>
          <a:p>
            <a:pPr indent="0" lvl="0" marL="0" rtl="0" algn="l">
              <a:spcBef>
                <a:spcPts val="0"/>
              </a:spcBef>
              <a:spcAft>
                <a:spcPts val="0"/>
              </a:spcAft>
              <a:buNone/>
            </a:pPr>
            <a:r>
              <a:t/>
            </a:r>
            <a:endParaRPr sz="2400">
              <a:solidFill>
                <a:srgbClr val="FFC000"/>
              </a:solidFill>
              <a:latin typeface="Arial"/>
              <a:ea typeface="Arial"/>
              <a:cs typeface="Arial"/>
              <a:sym typeface="Arial"/>
            </a:endParaRPr>
          </a:p>
          <a:p>
            <a:pPr indent="0" lvl="0" marL="0" rtl="0" algn="l">
              <a:spcBef>
                <a:spcPts val="1200"/>
              </a:spcBef>
              <a:spcAft>
                <a:spcPts val="1200"/>
              </a:spcAft>
              <a:buNone/>
            </a:pPr>
            <a:r>
              <a:t/>
            </a:r>
            <a:endParaRPr sz="2400">
              <a:solidFill>
                <a:srgbClr val="FFC000"/>
              </a:solidFill>
              <a:latin typeface="Arial"/>
              <a:ea typeface="Arial"/>
              <a:cs typeface="Arial"/>
              <a:sym typeface="Arial"/>
            </a:endParaRPr>
          </a:p>
        </p:txBody>
      </p:sp>
      <p:pic>
        <p:nvPicPr>
          <p:cNvPr id="401" name="Google Shape;401;p25"/>
          <p:cNvPicPr preferRelativeResize="0"/>
          <p:nvPr/>
        </p:nvPicPr>
        <p:blipFill>
          <a:blip r:embed="rId3">
            <a:alphaModFix/>
          </a:blip>
          <a:stretch>
            <a:fillRect/>
          </a:stretch>
        </p:blipFill>
        <p:spPr>
          <a:xfrm>
            <a:off x="152400" y="1406375"/>
            <a:ext cx="3268725" cy="3400700"/>
          </a:xfrm>
          <a:prstGeom prst="rect">
            <a:avLst/>
          </a:prstGeom>
          <a:noFill/>
          <a:ln>
            <a:noFill/>
          </a:ln>
        </p:spPr>
      </p:pic>
      <p:pic>
        <p:nvPicPr>
          <p:cNvPr id="402" name="Google Shape;402;p25"/>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6"/>
          <p:cNvSpPr txBox="1"/>
          <p:nvPr>
            <p:ph type="title"/>
          </p:nvPr>
        </p:nvSpPr>
        <p:spPr>
          <a:xfrm>
            <a:off x="994300" y="306525"/>
            <a:ext cx="81027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SEASONAL PATTERN</a:t>
            </a:r>
            <a:endParaRPr/>
          </a:p>
        </p:txBody>
      </p:sp>
      <p:sp>
        <p:nvSpPr>
          <p:cNvPr id="408" name="Google Shape;408;p26"/>
          <p:cNvSpPr txBox="1"/>
          <p:nvPr>
            <p:ph idx="1" type="body"/>
          </p:nvPr>
        </p:nvSpPr>
        <p:spPr>
          <a:xfrm>
            <a:off x="2474550" y="943400"/>
            <a:ext cx="6240900" cy="42000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5257">
                <a:solidFill>
                  <a:srgbClr val="E3721D"/>
                </a:solidFill>
                <a:latin typeface="Arial"/>
                <a:ea typeface="Arial"/>
                <a:cs typeface="Arial"/>
                <a:sym typeface="Arial"/>
              </a:rPr>
              <a:t> </a:t>
            </a:r>
            <a:r>
              <a:rPr b="1" lang="en" sz="7257">
                <a:solidFill>
                  <a:srgbClr val="E3721D"/>
                </a:solidFill>
                <a:latin typeface="Arial"/>
                <a:ea typeface="Arial"/>
                <a:cs typeface="Arial"/>
                <a:sym typeface="Arial"/>
              </a:rPr>
              <a:t>Boiler Emissions</a:t>
            </a:r>
            <a:endParaRPr b="1" sz="7257">
              <a:solidFill>
                <a:srgbClr val="E3721D"/>
              </a:solidFill>
              <a:latin typeface="Arial"/>
              <a:ea typeface="Arial"/>
              <a:cs typeface="Arial"/>
              <a:sym typeface="Arial"/>
            </a:endParaRPr>
          </a:p>
          <a:p>
            <a:pPr indent="-286665" lvl="0" marL="457200" rtl="0" algn="l">
              <a:spcBef>
                <a:spcPts val="120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NOx Emissions: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53.79</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PM2.5 Emissions: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1.37</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SO2 Emissions: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10.99</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0" lvl="0" marL="0" rtl="0" algn="l">
              <a:spcBef>
                <a:spcPts val="1200"/>
              </a:spcBef>
              <a:spcAft>
                <a:spcPts val="0"/>
              </a:spcAft>
              <a:buNone/>
            </a:pPr>
            <a:r>
              <a:rPr b="1" lang="en" sz="3657">
                <a:solidFill>
                  <a:srgbClr val="000000"/>
                </a:solidFill>
                <a:highlight>
                  <a:srgbClr val="FFFF00"/>
                </a:highlight>
                <a:latin typeface="Arial"/>
                <a:ea typeface="Arial"/>
                <a:cs typeface="Arial"/>
                <a:sym typeface="Arial"/>
              </a:rPr>
              <a:t>Key Insight:</a:t>
            </a:r>
            <a:r>
              <a:rPr lang="en" sz="3657">
                <a:solidFill>
                  <a:srgbClr val="000000"/>
                </a:solidFill>
                <a:highlight>
                  <a:srgbClr val="FFFF00"/>
                </a:highlight>
                <a:latin typeface="Arial"/>
                <a:ea typeface="Arial"/>
                <a:cs typeface="Arial"/>
                <a:sym typeface="Arial"/>
              </a:rPr>
              <a:t> NOx emissions are significantly higher compared to PM2.5 and SO2, indicating a primary concern in winter.</a:t>
            </a:r>
            <a:endParaRPr sz="3657">
              <a:solidFill>
                <a:srgbClr val="000000"/>
              </a:solidFill>
              <a:highlight>
                <a:srgbClr val="FFFF00"/>
              </a:highlight>
              <a:latin typeface="Arial"/>
              <a:ea typeface="Arial"/>
              <a:cs typeface="Arial"/>
              <a:sym typeface="Arial"/>
            </a:endParaRPr>
          </a:p>
          <a:p>
            <a:pPr indent="0" lvl="0" marL="0" rtl="0" algn="l">
              <a:spcBef>
                <a:spcPts val="1200"/>
              </a:spcBef>
              <a:spcAft>
                <a:spcPts val="0"/>
              </a:spcAft>
              <a:buNone/>
            </a:pPr>
            <a:r>
              <a:rPr b="1" lang="en" sz="5257">
                <a:solidFill>
                  <a:srgbClr val="E3721D"/>
                </a:solidFill>
                <a:latin typeface="Arial"/>
                <a:ea typeface="Arial"/>
                <a:cs typeface="Arial"/>
                <a:sym typeface="Arial"/>
              </a:rPr>
              <a:t>Asthma-Related Metrics</a:t>
            </a:r>
            <a:endParaRPr b="1" sz="5257">
              <a:solidFill>
                <a:srgbClr val="E3721D"/>
              </a:solidFill>
              <a:latin typeface="Arial"/>
              <a:ea typeface="Arial"/>
              <a:cs typeface="Arial"/>
              <a:sym typeface="Arial"/>
            </a:endParaRPr>
          </a:p>
          <a:p>
            <a:pPr indent="-286665" lvl="0" marL="457200" rtl="0" algn="l">
              <a:spcBef>
                <a:spcPts val="120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PM2.5 Emergency Visits: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65.85</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Ozone Emergency Visits: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71.98</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Ozone Hospitalizations: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12.24</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0" lvl="0" marL="0" rtl="0" algn="l">
              <a:spcBef>
                <a:spcPts val="1200"/>
              </a:spcBef>
              <a:spcAft>
                <a:spcPts val="0"/>
              </a:spcAft>
              <a:buNone/>
            </a:pPr>
            <a:r>
              <a:rPr b="1" lang="en" sz="3657">
                <a:solidFill>
                  <a:srgbClr val="000000"/>
                </a:solidFill>
                <a:highlight>
                  <a:srgbClr val="FFFF00"/>
                </a:highlight>
                <a:latin typeface="Arial"/>
                <a:ea typeface="Arial"/>
                <a:cs typeface="Arial"/>
                <a:sym typeface="Arial"/>
              </a:rPr>
              <a:t>Key Insight:</a:t>
            </a:r>
            <a:r>
              <a:rPr lang="en" sz="3657">
                <a:solidFill>
                  <a:srgbClr val="000000"/>
                </a:solidFill>
                <a:highlight>
                  <a:srgbClr val="FFFF00"/>
                </a:highlight>
                <a:latin typeface="Arial"/>
                <a:ea typeface="Arial"/>
                <a:cs typeface="Arial"/>
                <a:sym typeface="Arial"/>
              </a:rPr>
              <a:t> High emergency visits due to PM2.5 and ozone suggest these pollutants are strongly linked to asthma incidents in winter.</a:t>
            </a:r>
            <a:endParaRPr sz="3657">
              <a:solidFill>
                <a:srgbClr val="000000"/>
              </a:solidFill>
              <a:highlight>
                <a:srgbClr val="FFFF00"/>
              </a:highlight>
              <a:latin typeface="Arial"/>
              <a:ea typeface="Arial"/>
              <a:cs typeface="Arial"/>
              <a:sym typeface="Arial"/>
            </a:endParaRPr>
          </a:p>
          <a:p>
            <a:pPr indent="0" lvl="0" marL="0" rtl="0" algn="l">
              <a:spcBef>
                <a:spcPts val="1200"/>
              </a:spcBef>
              <a:spcAft>
                <a:spcPts val="0"/>
              </a:spcAft>
              <a:buNone/>
            </a:pPr>
            <a:r>
              <a:rPr b="1" lang="en" sz="5257">
                <a:solidFill>
                  <a:srgbClr val="E3721D"/>
                </a:solidFill>
                <a:latin typeface="Arial"/>
                <a:ea typeface="Arial"/>
                <a:cs typeface="Arial"/>
                <a:sym typeface="Arial"/>
              </a:rPr>
              <a:t>Vehicle Miles Traveled</a:t>
            </a:r>
            <a:endParaRPr b="1" sz="5257">
              <a:solidFill>
                <a:srgbClr val="E3721D"/>
              </a:solidFill>
              <a:latin typeface="Arial"/>
              <a:ea typeface="Arial"/>
              <a:cs typeface="Arial"/>
              <a:sym typeface="Arial"/>
            </a:endParaRPr>
          </a:p>
          <a:p>
            <a:pPr indent="-286665" lvl="0" marL="457200" rtl="0" algn="l">
              <a:spcBef>
                <a:spcPts val="120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Total Miles: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73.43</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Miles Traveled by Cars: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67.77</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286665" lvl="0" marL="457200" rtl="0" algn="l">
              <a:spcBef>
                <a:spcPts val="0"/>
              </a:spcBef>
              <a:spcAft>
                <a:spcPts val="0"/>
              </a:spcAft>
              <a:buClr>
                <a:srgbClr val="000000"/>
              </a:buClr>
              <a:buSzPct val="100000"/>
              <a:buFont typeface="Arial"/>
              <a:buChar char="●"/>
            </a:pPr>
            <a:r>
              <a:rPr b="1" lang="en" sz="3657">
                <a:solidFill>
                  <a:srgbClr val="000000"/>
                </a:solidFill>
                <a:latin typeface="Arial"/>
                <a:ea typeface="Arial"/>
                <a:cs typeface="Arial"/>
                <a:sym typeface="Arial"/>
              </a:rPr>
              <a:t>Miles Traveled by Trucks:</a:t>
            </a:r>
            <a:r>
              <a:rPr lang="en" sz="3657">
                <a:solidFill>
                  <a:srgbClr val="000000"/>
                </a:solidFill>
                <a:latin typeface="Arial"/>
                <a:ea typeface="Arial"/>
                <a:cs typeface="Arial"/>
                <a:sym typeface="Arial"/>
              </a:rPr>
              <a:t> Average value is </a:t>
            </a:r>
            <a:r>
              <a:rPr b="1" lang="en" sz="3657">
                <a:solidFill>
                  <a:srgbClr val="000000"/>
                </a:solidFill>
                <a:latin typeface="Arial"/>
                <a:ea typeface="Arial"/>
                <a:cs typeface="Arial"/>
                <a:sym typeface="Arial"/>
              </a:rPr>
              <a:t>3.89</a:t>
            </a:r>
            <a:r>
              <a:rPr lang="en" sz="3657">
                <a:solidFill>
                  <a:srgbClr val="000000"/>
                </a:solidFill>
                <a:latin typeface="Arial"/>
                <a:ea typeface="Arial"/>
                <a:cs typeface="Arial"/>
                <a:sym typeface="Arial"/>
              </a:rPr>
              <a:t>.</a:t>
            </a:r>
            <a:endParaRPr sz="3657">
              <a:solidFill>
                <a:srgbClr val="000000"/>
              </a:solidFill>
              <a:latin typeface="Arial"/>
              <a:ea typeface="Arial"/>
              <a:cs typeface="Arial"/>
              <a:sym typeface="Arial"/>
            </a:endParaRPr>
          </a:p>
          <a:p>
            <a:pPr indent="0" lvl="0" marL="0" rtl="0" algn="l">
              <a:spcBef>
                <a:spcPts val="1200"/>
              </a:spcBef>
              <a:spcAft>
                <a:spcPts val="0"/>
              </a:spcAft>
              <a:buNone/>
            </a:pPr>
            <a:r>
              <a:rPr b="1" lang="en" sz="3900">
                <a:solidFill>
                  <a:srgbClr val="000000"/>
                </a:solidFill>
                <a:highlight>
                  <a:srgbClr val="FFFF00"/>
                </a:highlight>
                <a:latin typeface="Arial"/>
                <a:ea typeface="Arial"/>
                <a:cs typeface="Arial"/>
                <a:sym typeface="Arial"/>
              </a:rPr>
              <a:t>Key Insight:</a:t>
            </a:r>
            <a:r>
              <a:rPr lang="en" sz="3900">
                <a:solidFill>
                  <a:srgbClr val="000000"/>
                </a:solidFill>
                <a:highlight>
                  <a:srgbClr val="FFFF00"/>
                </a:highlight>
                <a:latin typeface="Arial"/>
                <a:ea typeface="Arial"/>
                <a:cs typeface="Arial"/>
                <a:sym typeface="Arial"/>
              </a:rPr>
              <a:t> The majority of vehicle travel is attributed to cars, with significant overall travel during winter.</a:t>
            </a:r>
            <a:endParaRPr sz="6457">
              <a:solidFill>
                <a:srgbClr val="000000"/>
              </a:solidFill>
              <a:highlight>
                <a:srgbClr val="FFFF00"/>
              </a:highlight>
              <a:latin typeface="Arial"/>
              <a:ea typeface="Arial"/>
              <a:cs typeface="Arial"/>
              <a:sym typeface="Arial"/>
            </a:endParaRPr>
          </a:p>
          <a:p>
            <a:pPr indent="0" lvl="0" marL="457200" rtl="0" algn="l">
              <a:spcBef>
                <a:spcPts val="1200"/>
              </a:spcBef>
              <a:spcAft>
                <a:spcPts val="0"/>
              </a:spcAft>
              <a:buNone/>
            </a:pPr>
            <a:r>
              <a:t/>
            </a:r>
            <a:endParaRPr sz="3657">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409" name="Google Shape;409;p26"/>
          <p:cNvPicPr preferRelativeResize="0"/>
          <p:nvPr/>
        </p:nvPicPr>
        <p:blipFill>
          <a:blip r:embed="rId3">
            <a:alphaModFix/>
          </a:blip>
          <a:stretch>
            <a:fillRect/>
          </a:stretch>
        </p:blipFill>
        <p:spPr>
          <a:xfrm>
            <a:off x="0" y="0"/>
            <a:ext cx="9144000" cy="50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5" name="Google Shape;415;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6" name="Google Shape;416;p27"/>
          <p:cNvPicPr preferRelativeResize="0"/>
          <p:nvPr/>
        </p:nvPicPr>
        <p:blipFill>
          <a:blip r:embed="rId3">
            <a:alphaModFix/>
          </a:blip>
          <a:stretch>
            <a:fillRect/>
          </a:stretch>
        </p:blipFill>
        <p:spPr>
          <a:xfrm>
            <a:off x="-1" y="0"/>
            <a:ext cx="9144000" cy="5143501"/>
          </a:xfrm>
          <a:prstGeom prst="rect">
            <a:avLst/>
          </a:prstGeom>
          <a:noFill/>
          <a:ln>
            <a:noFill/>
          </a:ln>
        </p:spPr>
      </p:pic>
      <p:sp>
        <p:nvSpPr>
          <p:cNvPr id="417" name="Google Shape;417;p27"/>
          <p:cNvSpPr txBox="1"/>
          <p:nvPr/>
        </p:nvSpPr>
        <p:spPr>
          <a:xfrm>
            <a:off x="371400" y="407000"/>
            <a:ext cx="74328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AD4E35"/>
                </a:solidFill>
                <a:latin typeface="Rye"/>
                <a:ea typeface="Rye"/>
                <a:cs typeface="Rye"/>
                <a:sym typeface="Rye"/>
              </a:rPr>
              <a:t>Spatial</a:t>
            </a:r>
            <a:r>
              <a:rPr lang="en" sz="3700">
                <a:solidFill>
                  <a:srgbClr val="AD4E35"/>
                </a:solidFill>
                <a:latin typeface="Rye"/>
                <a:ea typeface="Rye"/>
                <a:cs typeface="Rye"/>
                <a:sym typeface="Rye"/>
              </a:rPr>
              <a:t> Analysis of Emissions</a:t>
            </a:r>
            <a:r>
              <a:rPr lang="en" sz="3700">
                <a:solidFill>
                  <a:srgbClr val="AD4E35"/>
                </a:solidFill>
                <a:latin typeface="Creepster"/>
                <a:ea typeface="Creepster"/>
                <a:cs typeface="Creepster"/>
                <a:sym typeface="Creepster"/>
              </a:rPr>
              <a:t> </a:t>
            </a:r>
            <a:endParaRPr sz="3700">
              <a:solidFill>
                <a:srgbClr val="AD4E35"/>
              </a:solidFill>
              <a:latin typeface="Creepster"/>
              <a:ea typeface="Creepster"/>
              <a:cs typeface="Creepster"/>
              <a:sym typeface="Creepster"/>
            </a:endParaRPr>
          </a:p>
        </p:txBody>
      </p:sp>
      <p:sp>
        <p:nvSpPr>
          <p:cNvPr id="418" name="Google Shape;418;p27"/>
          <p:cNvSpPr txBox="1"/>
          <p:nvPr/>
        </p:nvSpPr>
        <p:spPr>
          <a:xfrm>
            <a:off x="249275" y="1170125"/>
            <a:ext cx="3510300" cy="3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8F8F8"/>
                </a:solidFill>
                <a:latin typeface="Nunito"/>
                <a:ea typeface="Nunito"/>
                <a:cs typeface="Nunito"/>
                <a:sym typeface="Nunito"/>
              </a:rPr>
              <a:t>The purpose of this analysis is to identify neighborhoods that consistently experience elevated levels of boiler emissions, specifically focusing on nitrogen oxides (NOx), particulate matter (PM 2.5), and sulfur dioxide (SO2). </a:t>
            </a:r>
            <a:endParaRPr b="1" sz="1800">
              <a:solidFill>
                <a:srgbClr val="F8F8F8"/>
              </a:solidFill>
              <a:latin typeface="Nunito"/>
              <a:ea typeface="Nunito"/>
              <a:cs typeface="Nunito"/>
              <a:sym typeface="Nunito"/>
            </a:endParaRPr>
          </a:p>
        </p:txBody>
      </p:sp>
      <p:pic>
        <p:nvPicPr>
          <p:cNvPr id="419" name="Google Shape;419;p27"/>
          <p:cNvPicPr preferRelativeResize="0"/>
          <p:nvPr/>
        </p:nvPicPr>
        <p:blipFill>
          <a:blip r:embed="rId4">
            <a:alphaModFix/>
          </a:blip>
          <a:stretch>
            <a:fillRect/>
          </a:stretch>
        </p:blipFill>
        <p:spPr>
          <a:xfrm>
            <a:off x="3958000" y="1170126"/>
            <a:ext cx="4979399" cy="3617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5" name="Google Shape;425;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6" name="Google Shape;426;p28"/>
          <p:cNvPicPr preferRelativeResize="0"/>
          <p:nvPr/>
        </p:nvPicPr>
        <p:blipFill>
          <a:blip r:embed="rId3">
            <a:alphaModFix/>
          </a:blip>
          <a:stretch>
            <a:fillRect/>
          </a:stretch>
        </p:blipFill>
        <p:spPr>
          <a:xfrm>
            <a:off x="6" y="0"/>
            <a:ext cx="9371425" cy="5275775"/>
          </a:xfrm>
          <a:prstGeom prst="rect">
            <a:avLst/>
          </a:prstGeom>
          <a:noFill/>
          <a:ln>
            <a:noFill/>
          </a:ln>
          <a:effectLst>
            <a:outerShdw blurRad="57150" rotWithShape="0" algn="bl">
              <a:srgbClr val="F8F8F8">
                <a:alpha val="52999"/>
              </a:srgbClr>
            </a:outerShdw>
          </a:effectLst>
        </p:spPr>
      </p:pic>
      <p:pic>
        <p:nvPicPr>
          <p:cNvPr id="427" name="Google Shape;427;p28"/>
          <p:cNvPicPr preferRelativeResize="0"/>
          <p:nvPr/>
        </p:nvPicPr>
        <p:blipFill>
          <a:blip r:embed="rId4">
            <a:alphaModFix/>
          </a:blip>
          <a:stretch>
            <a:fillRect/>
          </a:stretch>
        </p:blipFill>
        <p:spPr>
          <a:xfrm>
            <a:off x="90825" y="1409826"/>
            <a:ext cx="4624502" cy="2767050"/>
          </a:xfrm>
          <a:prstGeom prst="rect">
            <a:avLst/>
          </a:prstGeom>
          <a:noFill/>
          <a:ln>
            <a:noFill/>
          </a:ln>
        </p:spPr>
      </p:pic>
      <p:sp>
        <p:nvSpPr>
          <p:cNvPr id="428" name="Google Shape;428;p28"/>
          <p:cNvSpPr txBox="1"/>
          <p:nvPr/>
        </p:nvSpPr>
        <p:spPr>
          <a:xfrm>
            <a:off x="4715325" y="781725"/>
            <a:ext cx="4624500" cy="424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F8F8F8"/>
                </a:solidFill>
              </a:rPr>
              <a:t>High Emission Neighborhoods:</a:t>
            </a:r>
            <a:endParaRPr b="1" sz="1300">
              <a:solidFill>
                <a:srgbClr val="F8F8F8"/>
              </a:solidFill>
            </a:endParaRPr>
          </a:p>
          <a:p>
            <a:pPr indent="-298450" lvl="0" marL="457200" rtl="0" algn="l">
              <a:lnSpc>
                <a:spcPct val="115000"/>
              </a:lnSpc>
              <a:spcBef>
                <a:spcPts val="1200"/>
              </a:spcBef>
              <a:spcAft>
                <a:spcPts val="0"/>
              </a:spcAft>
              <a:buClr>
                <a:srgbClr val="F8F8F8"/>
              </a:buClr>
              <a:buSzPts val="1100"/>
              <a:buChar char="●"/>
            </a:pPr>
            <a:r>
              <a:rPr b="1" lang="en" sz="1100">
                <a:solidFill>
                  <a:srgbClr val="F8F8F8"/>
                </a:solidFill>
                <a:highlight>
                  <a:srgbClr val="0000FF"/>
                </a:highlight>
              </a:rPr>
              <a:t>Gramercy Park - Murray Hill</a:t>
            </a:r>
            <a:r>
              <a:rPr lang="en" sz="1100">
                <a:solidFill>
                  <a:srgbClr val="F8F8F8"/>
                </a:solidFill>
                <a:highlight>
                  <a:srgbClr val="0000FF"/>
                </a:highlight>
              </a:rPr>
              <a:t> </a:t>
            </a:r>
            <a:r>
              <a:rPr b="1" lang="en" sz="1100">
                <a:solidFill>
                  <a:srgbClr val="F8F8F8"/>
                </a:solidFill>
                <a:highlight>
                  <a:srgbClr val="0000FF"/>
                </a:highlight>
              </a:rPr>
              <a:t>Upper East Side</a:t>
            </a:r>
            <a:r>
              <a:rPr lang="en" sz="1100">
                <a:solidFill>
                  <a:srgbClr val="F8F8F8"/>
                </a:solidFill>
                <a:highlight>
                  <a:srgbClr val="0000FF"/>
                </a:highlight>
              </a:rPr>
              <a:t> and </a:t>
            </a:r>
            <a:r>
              <a:rPr b="1" lang="en" sz="1100">
                <a:solidFill>
                  <a:srgbClr val="F8F8F8"/>
                </a:solidFill>
                <a:highlight>
                  <a:srgbClr val="0000FF"/>
                </a:highlight>
              </a:rPr>
              <a:t>Upper West Side</a:t>
            </a:r>
            <a:r>
              <a:rPr lang="en" sz="1100">
                <a:solidFill>
                  <a:srgbClr val="F8F8F8"/>
                </a:solidFill>
                <a:highlight>
                  <a:srgbClr val="0000FF"/>
                </a:highlight>
              </a:rPr>
              <a:t> </a:t>
            </a:r>
            <a:endParaRPr sz="1100">
              <a:solidFill>
                <a:srgbClr val="F8F8F8"/>
              </a:solidFill>
              <a:highlight>
                <a:srgbClr val="0000FF"/>
              </a:highlight>
            </a:endParaRPr>
          </a:p>
          <a:p>
            <a:pPr indent="0" lvl="0" marL="0" rtl="0" algn="l">
              <a:lnSpc>
                <a:spcPct val="115000"/>
              </a:lnSpc>
              <a:spcBef>
                <a:spcPts val="1200"/>
              </a:spcBef>
              <a:spcAft>
                <a:spcPts val="0"/>
              </a:spcAft>
              <a:buNone/>
            </a:pPr>
            <a:r>
              <a:rPr b="1" lang="en" sz="1300">
                <a:solidFill>
                  <a:srgbClr val="F8F8F8"/>
                </a:solidFill>
              </a:rPr>
              <a:t> Moderate Emission Areas:</a:t>
            </a:r>
            <a:endParaRPr b="1" sz="1300">
              <a:solidFill>
                <a:srgbClr val="F8F8F8"/>
              </a:solidFill>
            </a:endParaRPr>
          </a:p>
          <a:p>
            <a:pPr indent="-298450" lvl="0" marL="457200" rtl="0" algn="l">
              <a:lnSpc>
                <a:spcPct val="115000"/>
              </a:lnSpc>
              <a:spcBef>
                <a:spcPts val="1200"/>
              </a:spcBef>
              <a:spcAft>
                <a:spcPts val="0"/>
              </a:spcAft>
              <a:buClr>
                <a:srgbClr val="F8F8F8"/>
              </a:buClr>
              <a:buSzPts val="1100"/>
              <a:buChar char="●"/>
            </a:pPr>
            <a:r>
              <a:rPr b="1" lang="en" sz="1100">
                <a:solidFill>
                  <a:srgbClr val="F8F8F8"/>
                </a:solidFill>
                <a:highlight>
                  <a:srgbClr val="0000FF"/>
                </a:highlight>
              </a:rPr>
              <a:t>Chelsea - Clinton</a:t>
            </a:r>
            <a:r>
              <a:rPr lang="en" sz="1100">
                <a:solidFill>
                  <a:srgbClr val="F8F8F8"/>
                </a:solidFill>
                <a:highlight>
                  <a:srgbClr val="0000FF"/>
                </a:highlight>
              </a:rPr>
              <a:t>, </a:t>
            </a:r>
            <a:r>
              <a:rPr b="1" lang="en" sz="1100">
                <a:solidFill>
                  <a:srgbClr val="F8F8F8"/>
                </a:solidFill>
                <a:highlight>
                  <a:srgbClr val="0000FF"/>
                </a:highlight>
              </a:rPr>
              <a:t>Manhattan</a:t>
            </a:r>
            <a:r>
              <a:rPr lang="en" sz="1100">
                <a:solidFill>
                  <a:srgbClr val="F8F8F8"/>
                </a:solidFill>
                <a:highlight>
                  <a:srgbClr val="0000FF"/>
                </a:highlight>
              </a:rPr>
              <a:t>, and </a:t>
            </a:r>
            <a:r>
              <a:rPr b="1" lang="en" sz="1100">
                <a:solidFill>
                  <a:srgbClr val="F8F8F8"/>
                </a:solidFill>
                <a:highlight>
                  <a:srgbClr val="0000FF"/>
                </a:highlight>
              </a:rPr>
              <a:t>Greenwich Village - SoHo</a:t>
            </a:r>
            <a:r>
              <a:rPr lang="en" sz="1100">
                <a:solidFill>
                  <a:srgbClr val="F8F8F8"/>
                </a:solidFill>
                <a:highlight>
                  <a:srgbClr val="0000FF"/>
                </a:highlight>
              </a:rPr>
              <a:t> </a:t>
            </a:r>
            <a:endParaRPr sz="1100">
              <a:solidFill>
                <a:srgbClr val="F8F8F8"/>
              </a:solidFill>
              <a:highlight>
                <a:srgbClr val="0000FF"/>
              </a:highlight>
            </a:endParaRPr>
          </a:p>
          <a:p>
            <a:pPr indent="-298450" lvl="0" marL="457200" rtl="0" algn="l">
              <a:lnSpc>
                <a:spcPct val="115000"/>
              </a:lnSpc>
              <a:spcBef>
                <a:spcPts val="0"/>
              </a:spcBef>
              <a:spcAft>
                <a:spcPts val="0"/>
              </a:spcAft>
              <a:buClr>
                <a:srgbClr val="F8F8F8"/>
              </a:buClr>
              <a:buSzPts val="1100"/>
              <a:buChar char="●"/>
            </a:pPr>
            <a:r>
              <a:rPr b="1" lang="en" sz="1100">
                <a:solidFill>
                  <a:srgbClr val="F8F8F8"/>
                </a:solidFill>
                <a:highlight>
                  <a:srgbClr val="0000FF"/>
                </a:highlight>
              </a:rPr>
              <a:t>Washington Heights</a:t>
            </a:r>
            <a:r>
              <a:rPr lang="en" sz="1100">
                <a:solidFill>
                  <a:srgbClr val="F8F8F8"/>
                </a:solidFill>
                <a:highlight>
                  <a:srgbClr val="0000FF"/>
                </a:highlight>
              </a:rPr>
              <a:t> and </a:t>
            </a:r>
            <a:r>
              <a:rPr b="1" lang="en" sz="1100">
                <a:solidFill>
                  <a:srgbClr val="F8F8F8"/>
                </a:solidFill>
                <a:highlight>
                  <a:srgbClr val="0000FF"/>
                </a:highlight>
              </a:rPr>
              <a:t>Union Square - Lower East Side</a:t>
            </a:r>
            <a:r>
              <a:rPr lang="en" sz="1100">
                <a:solidFill>
                  <a:srgbClr val="F8F8F8"/>
                </a:solidFill>
                <a:highlight>
                  <a:srgbClr val="0000FF"/>
                </a:highlight>
              </a:rPr>
              <a:t> </a:t>
            </a:r>
            <a:endParaRPr sz="1100">
              <a:solidFill>
                <a:srgbClr val="F8F8F8"/>
              </a:solidFill>
              <a:highlight>
                <a:srgbClr val="0000FF"/>
              </a:highlight>
            </a:endParaRPr>
          </a:p>
          <a:p>
            <a:pPr indent="0" lvl="0" marL="0" rtl="0" algn="l">
              <a:lnSpc>
                <a:spcPct val="115000"/>
              </a:lnSpc>
              <a:spcBef>
                <a:spcPts val="1400"/>
              </a:spcBef>
              <a:spcAft>
                <a:spcPts val="0"/>
              </a:spcAft>
              <a:buNone/>
            </a:pPr>
            <a:r>
              <a:rPr b="1" lang="en" sz="1300">
                <a:solidFill>
                  <a:srgbClr val="F8F8F8"/>
                </a:solidFill>
              </a:rPr>
              <a:t>Lower Emission Neighborhoods:</a:t>
            </a:r>
            <a:endParaRPr b="1" sz="1300">
              <a:solidFill>
                <a:srgbClr val="F8F8F8"/>
              </a:solidFill>
            </a:endParaRPr>
          </a:p>
          <a:p>
            <a:pPr indent="-298450" lvl="0" marL="457200" rtl="0" algn="l">
              <a:lnSpc>
                <a:spcPct val="115000"/>
              </a:lnSpc>
              <a:spcBef>
                <a:spcPts val="1200"/>
              </a:spcBef>
              <a:spcAft>
                <a:spcPts val="0"/>
              </a:spcAft>
              <a:buClr>
                <a:srgbClr val="F8F8F8"/>
              </a:buClr>
              <a:buSzPts val="1100"/>
              <a:buChar char="●"/>
            </a:pPr>
            <a:r>
              <a:rPr b="1" lang="en" sz="1100">
                <a:solidFill>
                  <a:srgbClr val="F8F8F8"/>
                </a:solidFill>
                <a:highlight>
                  <a:srgbClr val="0000FF"/>
                </a:highlight>
              </a:rPr>
              <a:t>Lower Manhattan</a:t>
            </a:r>
            <a:r>
              <a:rPr lang="en" sz="1100">
                <a:solidFill>
                  <a:srgbClr val="F8F8F8"/>
                </a:solidFill>
                <a:highlight>
                  <a:srgbClr val="0000FF"/>
                </a:highlight>
              </a:rPr>
              <a:t> and </a:t>
            </a:r>
            <a:r>
              <a:rPr b="1" lang="en" sz="1100">
                <a:solidFill>
                  <a:srgbClr val="F8F8F8"/>
                </a:solidFill>
                <a:highlight>
                  <a:srgbClr val="0000FF"/>
                </a:highlight>
              </a:rPr>
              <a:t>Central Harlem - Morningside Heights</a:t>
            </a:r>
            <a:r>
              <a:rPr lang="en" sz="1100">
                <a:solidFill>
                  <a:srgbClr val="F8F8F8"/>
                </a:solidFill>
                <a:highlight>
                  <a:srgbClr val="0000FF"/>
                </a:highlight>
              </a:rPr>
              <a:t> </a:t>
            </a:r>
            <a:endParaRPr sz="1100">
              <a:solidFill>
                <a:srgbClr val="F8F8F8"/>
              </a:solidFill>
              <a:highlight>
                <a:srgbClr val="0000FF"/>
              </a:highlight>
            </a:endParaRPr>
          </a:p>
          <a:p>
            <a:pPr indent="0" lvl="0" marL="0" rtl="0" algn="l">
              <a:lnSpc>
                <a:spcPct val="115000"/>
              </a:lnSpc>
              <a:spcBef>
                <a:spcPts val="1200"/>
              </a:spcBef>
              <a:spcAft>
                <a:spcPts val="0"/>
              </a:spcAft>
              <a:buNone/>
            </a:pPr>
            <a:r>
              <a:rPr b="1" lang="en" sz="1300">
                <a:solidFill>
                  <a:srgbClr val="F8F8F8"/>
                </a:solidFill>
              </a:rPr>
              <a:t>Implications for Policy and Intervention:</a:t>
            </a:r>
            <a:endParaRPr b="1" sz="1300">
              <a:solidFill>
                <a:srgbClr val="F8F8F8"/>
              </a:solidFill>
            </a:endParaRPr>
          </a:p>
          <a:p>
            <a:pPr indent="-298450" lvl="0" marL="457200" rtl="0" algn="l">
              <a:lnSpc>
                <a:spcPct val="115000"/>
              </a:lnSpc>
              <a:spcBef>
                <a:spcPts val="1200"/>
              </a:spcBef>
              <a:spcAft>
                <a:spcPts val="0"/>
              </a:spcAft>
              <a:buClr>
                <a:srgbClr val="F8F8F8"/>
              </a:buClr>
              <a:buSzPts val="1100"/>
              <a:buChar char="●"/>
            </a:pPr>
            <a:r>
              <a:rPr b="1" lang="en" sz="1100">
                <a:solidFill>
                  <a:srgbClr val="F8F8F8"/>
                </a:solidFill>
              </a:rPr>
              <a:t>Targeting High Emission Areas:</a:t>
            </a:r>
            <a:r>
              <a:rPr lang="en" sz="1100">
                <a:solidFill>
                  <a:srgbClr val="F8F8F8"/>
                </a:solidFill>
              </a:rPr>
              <a:t> The neighborhoods with the highest composite scores (Gramercy Park - Murray Hill, Upper East Side, Upper West Side) should be prioritized for policy interventions aimed at reducing boiler emissions. This could include retrofitting older boilers, promoting cleaner heating technologies, or introducing stricter emissions regulations.</a:t>
            </a:r>
            <a:endParaRPr sz="1100">
              <a:solidFill>
                <a:srgbClr val="F8F8F8"/>
              </a:solidFill>
            </a:endParaRPr>
          </a:p>
          <a:p>
            <a:pPr indent="0" lvl="0" marL="0" rtl="0" algn="l">
              <a:spcBef>
                <a:spcPts val="1200"/>
              </a:spcBef>
              <a:spcAft>
                <a:spcPts val="0"/>
              </a:spcAft>
              <a:buNone/>
            </a:pPr>
            <a:r>
              <a:t/>
            </a:r>
            <a:endParaRPr sz="1300">
              <a:solidFill>
                <a:srgbClr val="F8F8F8"/>
              </a:solidFill>
              <a:latin typeface="Nunito"/>
              <a:ea typeface="Nunito"/>
              <a:cs typeface="Nunito"/>
              <a:sym typeface="Nunito"/>
            </a:endParaRPr>
          </a:p>
        </p:txBody>
      </p:sp>
      <p:sp>
        <p:nvSpPr>
          <p:cNvPr id="429" name="Google Shape;429;p28"/>
          <p:cNvSpPr txBox="1"/>
          <p:nvPr/>
        </p:nvSpPr>
        <p:spPr>
          <a:xfrm>
            <a:off x="356150" y="86475"/>
            <a:ext cx="87879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F8F8F8"/>
                </a:solidFill>
                <a:latin typeface="Rye"/>
                <a:ea typeface="Rye"/>
                <a:cs typeface="Rye"/>
                <a:sym typeface="Rye"/>
              </a:rPr>
              <a:t>Boiler</a:t>
            </a:r>
            <a:r>
              <a:rPr lang="en" sz="3700">
                <a:solidFill>
                  <a:srgbClr val="F8F8F8"/>
                </a:solidFill>
                <a:latin typeface="Rye"/>
                <a:ea typeface="Rye"/>
                <a:cs typeface="Rye"/>
                <a:sym typeface="Rye"/>
              </a:rPr>
              <a:t> E</a:t>
            </a:r>
            <a:r>
              <a:rPr lang="en" sz="3700">
                <a:solidFill>
                  <a:srgbClr val="F8F8F8"/>
                </a:solidFill>
                <a:latin typeface="Rye"/>
                <a:ea typeface="Rye"/>
                <a:cs typeface="Rye"/>
                <a:sym typeface="Rye"/>
              </a:rPr>
              <a:t>missions by </a:t>
            </a:r>
            <a:r>
              <a:rPr lang="en" sz="3700">
                <a:solidFill>
                  <a:srgbClr val="F8F8F8"/>
                </a:solidFill>
                <a:latin typeface="Rye"/>
                <a:ea typeface="Rye"/>
                <a:cs typeface="Rye"/>
                <a:sym typeface="Rye"/>
              </a:rPr>
              <a:t>Neighborhood</a:t>
            </a:r>
            <a:r>
              <a:rPr lang="en" sz="3700">
                <a:solidFill>
                  <a:srgbClr val="F8F8F8"/>
                </a:solidFill>
                <a:latin typeface="Rye"/>
                <a:ea typeface="Rye"/>
                <a:cs typeface="Rye"/>
                <a:sym typeface="Rye"/>
              </a:rPr>
              <a:t> </a:t>
            </a:r>
            <a:endParaRPr sz="3700">
              <a:solidFill>
                <a:srgbClr val="F8F8F8"/>
              </a:solidFill>
              <a:latin typeface="Rye"/>
              <a:ea typeface="Rye"/>
              <a:cs typeface="Rye"/>
              <a:sym typeface="Ry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5" name="Google Shape;435;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6" name="Google Shape;436;p29"/>
          <p:cNvPicPr preferRelativeResize="0"/>
          <p:nvPr/>
        </p:nvPicPr>
        <p:blipFill>
          <a:blip r:embed="rId3">
            <a:alphaModFix/>
          </a:blip>
          <a:stretch>
            <a:fillRect/>
          </a:stretch>
        </p:blipFill>
        <p:spPr>
          <a:xfrm>
            <a:off x="-1" y="0"/>
            <a:ext cx="9144000" cy="5143501"/>
          </a:xfrm>
          <a:prstGeom prst="rect">
            <a:avLst/>
          </a:prstGeom>
          <a:noFill/>
          <a:ln>
            <a:noFill/>
          </a:ln>
        </p:spPr>
      </p:pic>
      <p:sp>
        <p:nvSpPr>
          <p:cNvPr id="437" name="Google Shape;437;p29"/>
          <p:cNvSpPr txBox="1"/>
          <p:nvPr/>
        </p:nvSpPr>
        <p:spPr>
          <a:xfrm>
            <a:off x="401925" y="223850"/>
            <a:ext cx="74328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AD4E35"/>
                </a:solidFill>
                <a:latin typeface="Rye"/>
                <a:ea typeface="Rye"/>
                <a:cs typeface="Rye"/>
                <a:sym typeface="Rye"/>
              </a:rPr>
              <a:t>Spatial Analysis of Emissions</a:t>
            </a:r>
            <a:r>
              <a:rPr lang="en" sz="3700">
                <a:solidFill>
                  <a:srgbClr val="AD4E35"/>
                </a:solidFill>
                <a:latin typeface="Creepster"/>
                <a:ea typeface="Creepster"/>
                <a:cs typeface="Creepster"/>
                <a:sym typeface="Creepster"/>
              </a:rPr>
              <a:t> </a:t>
            </a:r>
            <a:endParaRPr sz="3700">
              <a:solidFill>
                <a:srgbClr val="AD4E35"/>
              </a:solidFill>
              <a:latin typeface="Creepster"/>
              <a:ea typeface="Creepster"/>
              <a:cs typeface="Creepster"/>
              <a:sym typeface="Creepster"/>
            </a:endParaRPr>
          </a:p>
        </p:txBody>
      </p:sp>
      <p:pic>
        <p:nvPicPr>
          <p:cNvPr id="438" name="Google Shape;438;p29"/>
          <p:cNvPicPr preferRelativeResize="0"/>
          <p:nvPr/>
        </p:nvPicPr>
        <p:blipFill>
          <a:blip r:embed="rId4">
            <a:alphaModFix/>
          </a:blip>
          <a:stretch>
            <a:fillRect/>
          </a:stretch>
        </p:blipFill>
        <p:spPr>
          <a:xfrm>
            <a:off x="481524" y="1084713"/>
            <a:ext cx="4254949" cy="3833926"/>
          </a:xfrm>
          <a:prstGeom prst="rect">
            <a:avLst/>
          </a:prstGeom>
          <a:noFill/>
          <a:ln>
            <a:noFill/>
          </a:ln>
        </p:spPr>
      </p:pic>
      <p:sp>
        <p:nvSpPr>
          <p:cNvPr id="439" name="Google Shape;439;p29"/>
          <p:cNvSpPr txBox="1"/>
          <p:nvPr/>
        </p:nvSpPr>
        <p:spPr>
          <a:xfrm>
            <a:off x="5301225" y="1017525"/>
            <a:ext cx="3296700" cy="3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8F8F8"/>
                </a:solidFill>
                <a:latin typeface="Nunito"/>
                <a:ea typeface="Nunito"/>
                <a:cs typeface="Nunito"/>
                <a:sym typeface="Nunito"/>
              </a:rPr>
              <a:t>The heatmap shows that boiler emissions are most intense in the core commercial and densely populated residential areas of Manhattan. This geographical pattern suggests that urban density, building age, and the concentration of commercial activity are significant contributors to boiler emissions.</a:t>
            </a:r>
            <a:endParaRPr b="1" sz="1600">
              <a:solidFill>
                <a:srgbClr val="F8F8F8"/>
              </a:solidFill>
              <a:latin typeface="Nunito"/>
              <a:ea typeface="Nunito"/>
              <a:cs typeface="Nunito"/>
              <a:sym typeface="Nunito"/>
            </a:endParaRPr>
          </a:p>
          <a:p>
            <a:pPr indent="0" lvl="0" marL="0" rtl="0" algn="l">
              <a:spcBef>
                <a:spcPts val="0"/>
              </a:spcBef>
              <a:spcAft>
                <a:spcPts val="0"/>
              </a:spcAft>
              <a:buNone/>
            </a:pPr>
            <a:r>
              <a:t/>
            </a:r>
            <a:endParaRPr b="1" sz="1600">
              <a:solidFill>
                <a:srgbClr val="F8F8F8"/>
              </a:solidFill>
              <a:latin typeface="Nunito"/>
              <a:ea typeface="Nunito"/>
              <a:cs typeface="Nunito"/>
              <a:sym typeface="Nunito"/>
            </a:endParaRPr>
          </a:p>
          <a:p>
            <a:pPr indent="0" lvl="0" marL="0" rtl="0" algn="l">
              <a:spcBef>
                <a:spcPts val="0"/>
              </a:spcBef>
              <a:spcAft>
                <a:spcPts val="0"/>
              </a:spcAft>
              <a:buNone/>
            </a:pPr>
            <a:r>
              <a:rPr b="1" lang="en" sz="1600">
                <a:solidFill>
                  <a:srgbClr val="F8F8F8"/>
                </a:solidFill>
                <a:latin typeface="Nunito"/>
                <a:ea typeface="Nunito"/>
                <a:cs typeface="Nunito"/>
                <a:sym typeface="Nunito"/>
              </a:rPr>
              <a:t>In this case, as expected the boiler emissions are highest in Midtown Manhattan and Upper East Side and Upper West Side</a:t>
            </a:r>
            <a:endParaRPr b="1" sz="1600">
              <a:solidFill>
                <a:srgbClr val="F8F8F8"/>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5" name="Google Shape;445;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6" name="Google Shape;446;p30"/>
          <p:cNvPicPr preferRelativeResize="0"/>
          <p:nvPr/>
        </p:nvPicPr>
        <p:blipFill>
          <a:blip r:embed="rId3">
            <a:alphaModFix/>
          </a:blip>
          <a:stretch>
            <a:fillRect/>
          </a:stretch>
        </p:blipFill>
        <p:spPr>
          <a:xfrm>
            <a:off x="-100175" y="-83650"/>
            <a:ext cx="9244175" cy="5227150"/>
          </a:xfrm>
          <a:prstGeom prst="rect">
            <a:avLst/>
          </a:prstGeom>
          <a:noFill/>
          <a:ln>
            <a:noFill/>
          </a:ln>
        </p:spPr>
      </p:pic>
      <p:sp>
        <p:nvSpPr>
          <p:cNvPr id="447" name="Google Shape;447;p30"/>
          <p:cNvSpPr txBox="1"/>
          <p:nvPr/>
        </p:nvSpPr>
        <p:spPr>
          <a:xfrm>
            <a:off x="186950" y="710225"/>
            <a:ext cx="7304100" cy="45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Nunito"/>
                <a:ea typeface="Nunito"/>
                <a:cs typeface="Nunito"/>
                <a:sym typeface="Nunito"/>
              </a:rPr>
              <a:t>Limitations:</a:t>
            </a:r>
            <a:endParaRPr b="1" sz="1100">
              <a:solidFill>
                <a:schemeClr val="dk1"/>
              </a:solidFill>
              <a:latin typeface="Nunito"/>
              <a:ea typeface="Nunito"/>
              <a:cs typeface="Nunito"/>
              <a:sym typeface="Nunito"/>
            </a:endParaRPr>
          </a:p>
          <a:p>
            <a:pPr indent="-298450" lvl="0" marL="457200" rtl="0" algn="l">
              <a:lnSpc>
                <a:spcPct val="115000"/>
              </a:lnSpc>
              <a:spcBef>
                <a:spcPts val="120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The model may not capture all external factors affecting health outcomes (e.g., socioeconomic status).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chemeClr val="dk1"/>
                </a:solidFill>
                <a:latin typeface="Nunito"/>
                <a:ea typeface="Nunito"/>
                <a:cs typeface="Nunito"/>
                <a:sym typeface="Nunito"/>
              </a:rPr>
              <a:t>The dataset may contain missing or incomplete data, affecting the accuracy of analyses and visualizations.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SzPts val="1100"/>
              <a:buChar char="●"/>
            </a:pPr>
            <a:r>
              <a:rPr b="1" lang="en" sz="1100">
                <a:solidFill>
                  <a:schemeClr val="dk1"/>
                </a:solidFill>
                <a:latin typeface="Nunito"/>
                <a:ea typeface="Nunito"/>
                <a:cs typeface="Nunito"/>
                <a:sym typeface="Nunito"/>
              </a:rPr>
              <a:t>The dataset might not cover all neighborhoods or regions comprehensively, leading to incomplete spatial analysis.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SzPts val="1100"/>
              <a:buChar char="●"/>
            </a:pPr>
            <a:r>
              <a:rPr b="1" lang="en" sz="1100">
                <a:solidFill>
                  <a:schemeClr val="dk1"/>
                </a:solidFill>
                <a:latin typeface="Nunito"/>
                <a:ea typeface="Nunito"/>
                <a:cs typeface="Nunito"/>
                <a:sym typeface="Nunito"/>
              </a:rPr>
              <a:t>Geographic granularity may vary, with some regions having more detailed data than others.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Nunito"/>
                <a:ea typeface="Nunito"/>
                <a:cs typeface="Nunito"/>
                <a:sym typeface="Nunito"/>
              </a:rPr>
              <a:t>The CNN model may not generalize well to new data; cross-validation and data augmentation could improve this.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Nunito"/>
                <a:ea typeface="Nunito"/>
                <a:cs typeface="Nunito"/>
                <a:sym typeface="Nunito"/>
              </a:rPr>
              <a:t>data gaps or uneven distribution of measurements across seasons may impact the accuracy of the conclusions.</a:t>
            </a:r>
            <a:endParaRPr b="1" sz="1100">
              <a:solidFill>
                <a:schemeClr val="dk1"/>
              </a:solidFill>
              <a:latin typeface="Nunito"/>
              <a:ea typeface="Nunito"/>
              <a:cs typeface="Nunito"/>
              <a:sym typeface="Nunito"/>
            </a:endParaRPr>
          </a:p>
          <a:p>
            <a:pPr indent="0" lvl="0" marL="0" rtl="0" algn="l">
              <a:lnSpc>
                <a:spcPct val="115000"/>
              </a:lnSpc>
              <a:spcBef>
                <a:spcPts val="1200"/>
              </a:spcBef>
              <a:spcAft>
                <a:spcPts val="0"/>
              </a:spcAft>
              <a:buNone/>
            </a:pPr>
            <a:r>
              <a:rPr b="1" lang="en" sz="1100">
                <a:solidFill>
                  <a:schemeClr val="dk1"/>
                </a:solidFill>
                <a:latin typeface="Nunito"/>
                <a:ea typeface="Nunito"/>
                <a:cs typeface="Nunito"/>
                <a:sym typeface="Nunito"/>
              </a:rPr>
              <a:t>Assumptions:</a:t>
            </a:r>
            <a:endParaRPr b="1" sz="1100">
              <a:solidFill>
                <a:schemeClr val="dk1"/>
              </a:solidFill>
              <a:latin typeface="Nunito"/>
              <a:ea typeface="Nunito"/>
              <a:cs typeface="Nunito"/>
              <a:sym typeface="Nunito"/>
            </a:endParaRPr>
          </a:p>
          <a:p>
            <a:pPr indent="-298450" lvl="0" marL="457200" rtl="0" algn="l">
              <a:lnSpc>
                <a:spcPct val="115000"/>
              </a:lnSpc>
              <a:spcBef>
                <a:spcPts val="120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Assume the data provided is accurate and reflects real-world conditions.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Assume the relationship between air quality and health </a:t>
            </a:r>
            <a:r>
              <a:rPr b="1" lang="en" sz="1100">
                <a:solidFill>
                  <a:schemeClr val="lt1"/>
                </a:solidFill>
                <a:latin typeface="Nunito"/>
                <a:ea typeface="Nunito"/>
                <a:cs typeface="Nunito"/>
                <a:sym typeface="Nunito"/>
              </a:rPr>
              <a:t>outcomes is stable over time.</a:t>
            </a:r>
            <a:endParaRPr b="1"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Trends observed may not fully account for external f</a:t>
            </a:r>
            <a:r>
              <a:rPr b="1" lang="en" sz="1100">
                <a:solidFill>
                  <a:schemeClr val="lt1"/>
                </a:solidFill>
                <a:latin typeface="Nunito"/>
                <a:ea typeface="Nunito"/>
                <a:cs typeface="Nunito"/>
                <a:sym typeface="Nunito"/>
              </a:rPr>
              <a:t>actors like economic changes, policy interventions, or</a:t>
            </a:r>
            <a:r>
              <a:rPr b="1" lang="en" sz="1100">
                <a:solidFill>
                  <a:schemeClr val="dk1"/>
                </a:solidFill>
                <a:latin typeface="Nunito"/>
                <a:ea typeface="Nunito"/>
                <a:cs typeface="Nunito"/>
                <a:sym typeface="Nunito"/>
              </a:rPr>
              <a:t> unusual environmental events.</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Assumes that the geographical boundaries a</a:t>
            </a:r>
            <a:r>
              <a:rPr b="1" lang="en" sz="1100">
                <a:solidFill>
                  <a:schemeClr val="lt1"/>
                </a:solidFill>
                <a:latin typeface="Nunito"/>
                <a:ea typeface="Nunito"/>
                <a:cs typeface="Nunito"/>
                <a:sym typeface="Nunito"/>
              </a:rPr>
              <a:t>nd names used are consistent over time and accurately </a:t>
            </a:r>
            <a:r>
              <a:rPr b="1" lang="en" sz="1100">
                <a:solidFill>
                  <a:schemeClr val="dk1"/>
                </a:solidFill>
                <a:latin typeface="Nunito"/>
                <a:ea typeface="Nunito"/>
                <a:cs typeface="Nunito"/>
                <a:sym typeface="Nunito"/>
              </a:rPr>
              <a:t>represent the areas analyzed.</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The time series data used in modeling </a:t>
            </a:r>
            <a:r>
              <a:rPr b="1" lang="en" sz="1100">
                <a:solidFill>
                  <a:schemeClr val="lt1"/>
                </a:solidFill>
                <a:latin typeface="Nunito"/>
                <a:ea typeface="Nunito"/>
                <a:cs typeface="Nunito"/>
                <a:sym typeface="Nunito"/>
              </a:rPr>
              <a:t>(e.g., for PM 2.5 levels and health outcomes) is assumed to be </a:t>
            </a:r>
            <a:r>
              <a:rPr b="1" lang="en" sz="1100">
                <a:solidFill>
                  <a:schemeClr val="dk1"/>
                </a:solidFill>
                <a:latin typeface="Nunito"/>
                <a:ea typeface="Nunito"/>
                <a:cs typeface="Nunito"/>
                <a:sym typeface="Nunito"/>
              </a:rPr>
              <a:t>stationary</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3" name="Google Shape;453;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4" name="Google Shape;454;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5" name="Google Shape;455;p31"/>
          <p:cNvSpPr txBox="1"/>
          <p:nvPr/>
        </p:nvSpPr>
        <p:spPr>
          <a:xfrm>
            <a:off x="59800" y="1510150"/>
            <a:ext cx="4590300" cy="34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2"/>
                </a:solidFill>
                <a:latin typeface="Nunito"/>
                <a:ea typeface="Nunito"/>
                <a:cs typeface="Nunito"/>
                <a:sym typeface="Nunito"/>
              </a:rPr>
              <a:t>What Went Well:</a:t>
            </a:r>
            <a:endParaRPr b="1" sz="1600">
              <a:solidFill>
                <a:schemeClr val="dk2"/>
              </a:solidFill>
              <a:latin typeface="Nunito"/>
              <a:ea typeface="Nunito"/>
              <a:cs typeface="Nunito"/>
              <a:sym typeface="Nunito"/>
            </a:endParaRPr>
          </a:p>
          <a:p>
            <a:pPr indent="-330200" lvl="0" marL="457200" rtl="0" algn="l">
              <a:lnSpc>
                <a:spcPct val="115000"/>
              </a:lnSpc>
              <a:spcBef>
                <a:spcPts val="1200"/>
              </a:spcBef>
              <a:spcAft>
                <a:spcPts val="0"/>
              </a:spcAft>
              <a:buClr>
                <a:schemeClr val="dk2"/>
              </a:buClr>
              <a:buSzPts val="1600"/>
              <a:buFont typeface="Nunito"/>
              <a:buChar char="●"/>
            </a:pPr>
            <a:r>
              <a:rPr lang="en" sz="1600">
                <a:solidFill>
                  <a:schemeClr val="dk2"/>
                </a:solidFill>
                <a:latin typeface="Nunito"/>
                <a:ea typeface="Nunito"/>
                <a:cs typeface="Nunito"/>
                <a:sym typeface="Nunito"/>
              </a:rPr>
              <a:t>The model accurately captured trends in the data.</a:t>
            </a:r>
            <a:endParaRPr sz="1600">
              <a:solidFill>
                <a:schemeClr val="dk2"/>
              </a:solidFill>
              <a:latin typeface="Nunito"/>
              <a:ea typeface="Nunito"/>
              <a:cs typeface="Nunito"/>
              <a:sym typeface="Nunito"/>
            </a:endParaRPr>
          </a:p>
          <a:p>
            <a:pPr indent="-330200" lvl="0" marL="4572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Effective use of CNNs for time series prediction.</a:t>
            </a:r>
            <a:endParaRPr sz="16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b="1" lang="en" sz="1600">
                <a:solidFill>
                  <a:schemeClr val="dk2"/>
                </a:solidFill>
                <a:latin typeface="Nunito"/>
                <a:ea typeface="Nunito"/>
                <a:cs typeface="Nunito"/>
                <a:sym typeface="Nunito"/>
              </a:rPr>
              <a:t>What Could Be Better:</a:t>
            </a:r>
            <a:endParaRPr b="1" sz="1600">
              <a:solidFill>
                <a:schemeClr val="dk2"/>
              </a:solidFill>
              <a:latin typeface="Nunito"/>
              <a:ea typeface="Nunito"/>
              <a:cs typeface="Nunito"/>
              <a:sym typeface="Nunito"/>
            </a:endParaRPr>
          </a:p>
          <a:p>
            <a:pPr indent="-330200" lvl="0" marL="457200" rtl="0" algn="l">
              <a:lnSpc>
                <a:spcPct val="115000"/>
              </a:lnSpc>
              <a:spcBef>
                <a:spcPts val="1200"/>
              </a:spcBef>
              <a:spcAft>
                <a:spcPts val="0"/>
              </a:spcAft>
              <a:buClr>
                <a:schemeClr val="dk2"/>
              </a:buClr>
              <a:buSzPts val="1600"/>
              <a:buFont typeface="Nunito"/>
              <a:buChar char="●"/>
            </a:pPr>
            <a:r>
              <a:rPr lang="en" sz="1600">
                <a:solidFill>
                  <a:schemeClr val="dk2"/>
                </a:solidFill>
                <a:latin typeface="Nunito"/>
                <a:ea typeface="Nunito"/>
                <a:cs typeface="Nunito"/>
                <a:sym typeface="Nunito"/>
              </a:rPr>
              <a:t>More time could be spent on hyperparameter tuning.</a:t>
            </a:r>
            <a:endParaRPr sz="1600">
              <a:solidFill>
                <a:schemeClr val="dk2"/>
              </a:solidFill>
              <a:latin typeface="Nunito"/>
              <a:ea typeface="Nunito"/>
              <a:cs typeface="Nunito"/>
              <a:sym typeface="Nunito"/>
            </a:endParaRPr>
          </a:p>
          <a:p>
            <a:pPr indent="-330200" lvl="0" marL="4572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Expanding the dataset to include more variables could improve accuracy</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6" name="Google Shape;286;p14"/>
          <p:cNvPicPr preferRelativeResize="0"/>
          <p:nvPr/>
        </p:nvPicPr>
        <p:blipFill>
          <a:blip r:embed="rId3">
            <a:alphaModFix/>
          </a:blip>
          <a:stretch>
            <a:fillRect/>
          </a:stretch>
        </p:blipFill>
        <p:spPr>
          <a:xfrm>
            <a:off x="0" y="4168"/>
            <a:ext cx="9143999" cy="5135163"/>
          </a:xfrm>
          <a:prstGeom prst="rect">
            <a:avLst/>
          </a:prstGeom>
          <a:noFill/>
          <a:ln>
            <a:noFill/>
          </a:ln>
        </p:spPr>
      </p:pic>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1" name="Google Shape;461;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2" name="Google Shape;462;p32"/>
          <p:cNvPicPr preferRelativeResize="0"/>
          <p:nvPr/>
        </p:nvPicPr>
        <p:blipFill>
          <a:blip r:embed="rId3">
            <a:alphaModFix/>
          </a:blip>
          <a:stretch>
            <a:fillRect/>
          </a:stretch>
        </p:blipFill>
        <p:spPr>
          <a:xfrm>
            <a:off x="0" y="0"/>
            <a:ext cx="9113274" cy="5188350"/>
          </a:xfrm>
          <a:prstGeom prst="rect">
            <a:avLst/>
          </a:prstGeom>
          <a:noFill/>
          <a:ln>
            <a:noFill/>
          </a:ln>
        </p:spPr>
      </p:pic>
      <p:sp>
        <p:nvSpPr>
          <p:cNvPr id="463" name="Google Shape;463;p32"/>
          <p:cNvSpPr txBox="1"/>
          <p:nvPr/>
        </p:nvSpPr>
        <p:spPr>
          <a:xfrm>
            <a:off x="299050" y="844775"/>
            <a:ext cx="4418400" cy="40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latin typeface="Nunito"/>
                <a:ea typeface="Nunito"/>
                <a:cs typeface="Nunito"/>
                <a:sym typeface="Nunito"/>
              </a:rPr>
              <a:t>Extend the Work:</a:t>
            </a:r>
            <a:endParaRPr b="1" sz="1500">
              <a:solidFill>
                <a:schemeClr val="dk2"/>
              </a:solidFill>
              <a:latin typeface="Nunito"/>
              <a:ea typeface="Nunito"/>
              <a:cs typeface="Nunito"/>
              <a:sym typeface="Nunito"/>
            </a:endParaRPr>
          </a:p>
          <a:p>
            <a:pPr indent="-323850" lvl="0" marL="457200" rtl="0" algn="l">
              <a:lnSpc>
                <a:spcPct val="115000"/>
              </a:lnSpc>
              <a:spcBef>
                <a:spcPts val="1200"/>
              </a:spcBef>
              <a:spcAft>
                <a:spcPts val="0"/>
              </a:spcAft>
              <a:buClr>
                <a:schemeClr val="dk2"/>
              </a:buClr>
              <a:buSzPts val="1500"/>
              <a:buFont typeface="Nunito"/>
              <a:buChar char="●"/>
            </a:pPr>
            <a:r>
              <a:rPr lang="en" sz="1500">
                <a:solidFill>
                  <a:schemeClr val="dk2"/>
                </a:solidFill>
                <a:latin typeface="Nunito"/>
                <a:ea typeface="Nunito"/>
                <a:cs typeface="Nunito"/>
                <a:sym typeface="Nunito"/>
              </a:rPr>
              <a:t>Incorporate more features (e.g., socioeconomic factors).</a:t>
            </a:r>
            <a:endParaRPr sz="1500">
              <a:solidFill>
                <a:schemeClr val="dk2"/>
              </a:solidFill>
              <a:latin typeface="Nunito"/>
              <a:ea typeface="Nunito"/>
              <a:cs typeface="Nunito"/>
              <a:sym typeface="Nunito"/>
            </a:endParaRPr>
          </a:p>
          <a:p>
            <a:pPr indent="-323850" lvl="0" marL="457200" rtl="0" algn="l">
              <a:lnSpc>
                <a:spcPct val="115000"/>
              </a:lnSpc>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Explore more advanced deep learning architectures.</a:t>
            </a:r>
            <a:endParaRPr sz="1500">
              <a:solidFill>
                <a:schemeClr val="dk2"/>
              </a:solidFill>
              <a:latin typeface="Nunito"/>
              <a:ea typeface="Nunito"/>
              <a:cs typeface="Nunito"/>
              <a:sym typeface="Nunito"/>
            </a:endParaRPr>
          </a:p>
          <a:p>
            <a:pPr indent="-323850" lvl="0" marL="457200" rtl="0" algn="l">
              <a:lnSpc>
                <a:spcPct val="115000"/>
              </a:lnSpc>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Increase the temporal granularity of data (e.g., daily instead of monthly).</a:t>
            </a:r>
            <a:endParaRPr sz="1500">
              <a:solidFill>
                <a:schemeClr val="dk2"/>
              </a:solidFill>
              <a:latin typeface="Nunito"/>
              <a:ea typeface="Nunito"/>
              <a:cs typeface="Nunito"/>
              <a:sym typeface="Nunito"/>
            </a:endParaRPr>
          </a:p>
          <a:p>
            <a:pPr indent="-323850" lvl="0" marL="457200" rtl="0" algn="l">
              <a:lnSpc>
                <a:spcPct val="115000"/>
              </a:lnSpc>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Develop systems for real-time air quality monitoring and prediction to enable immediate responses and adjustments.</a:t>
            </a:r>
            <a:endParaRPr sz="1500">
              <a:solidFill>
                <a:schemeClr val="dk2"/>
              </a:solidFill>
              <a:latin typeface="Nunito"/>
              <a:ea typeface="Nunito"/>
              <a:cs typeface="Nunito"/>
              <a:sym typeface="Nunito"/>
            </a:endParaRPr>
          </a:p>
          <a:p>
            <a:pPr indent="-323850" lvl="0" marL="457200" rtl="0" algn="l">
              <a:lnSpc>
                <a:spcPct val="115000"/>
              </a:lnSpc>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Conduct comprehensive studies to understand the health impacts of specific pollutants and implement targeted health interventions.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15"/>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6" name="Google Shape;306;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17"/>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308" name="Google Shape;308;p17"/>
          <p:cNvCxnSpPr/>
          <p:nvPr/>
        </p:nvCxnSpPr>
        <p:spPr>
          <a:xfrm flipH="1" rot="10800000">
            <a:off x="1338200" y="2407125"/>
            <a:ext cx="1226100" cy="450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17"/>
          <p:cNvCxnSpPr/>
          <p:nvPr/>
        </p:nvCxnSpPr>
        <p:spPr>
          <a:xfrm flipH="1" rot="10800000">
            <a:off x="4007150" y="2429850"/>
            <a:ext cx="1121400" cy="522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17"/>
          <p:cNvCxnSpPr/>
          <p:nvPr/>
        </p:nvCxnSpPr>
        <p:spPr>
          <a:xfrm>
            <a:off x="6623750" y="2534375"/>
            <a:ext cx="897000" cy="2916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17"/>
          <p:cNvCxnSpPr/>
          <p:nvPr/>
        </p:nvCxnSpPr>
        <p:spPr>
          <a:xfrm flipH="1">
            <a:off x="6474300" y="3543625"/>
            <a:ext cx="1659600" cy="6654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17"/>
          <p:cNvCxnSpPr/>
          <p:nvPr/>
        </p:nvCxnSpPr>
        <p:spPr>
          <a:xfrm flipH="1">
            <a:off x="3581125" y="4216475"/>
            <a:ext cx="1270800" cy="3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8" name="Google Shape;318;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1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20" name="Google Shape;320;p18"/>
          <p:cNvPicPr preferRelativeResize="0"/>
          <p:nvPr/>
        </p:nvPicPr>
        <p:blipFill>
          <a:blip r:embed="rId4">
            <a:alphaModFix/>
          </a:blip>
          <a:stretch>
            <a:fillRect/>
          </a:stretch>
        </p:blipFill>
        <p:spPr>
          <a:xfrm>
            <a:off x="3490300" y="1836050"/>
            <a:ext cx="5458949" cy="3307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6" name="Google Shape;326;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28" name="Google Shape;328;p19"/>
          <p:cNvPicPr preferRelativeResize="0"/>
          <p:nvPr/>
        </p:nvPicPr>
        <p:blipFill>
          <a:blip r:embed="rId4">
            <a:alphaModFix/>
          </a:blip>
          <a:stretch>
            <a:fillRect/>
          </a:stretch>
        </p:blipFill>
        <p:spPr>
          <a:xfrm>
            <a:off x="3618450" y="805500"/>
            <a:ext cx="5473673" cy="4382851"/>
          </a:xfrm>
          <a:prstGeom prst="rect">
            <a:avLst/>
          </a:prstGeom>
          <a:noFill/>
          <a:ln>
            <a:noFill/>
          </a:ln>
        </p:spPr>
      </p:pic>
      <p:pic>
        <p:nvPicPr>
          <p:cNvPr id="329" name="Google Shape;329;p19"/>
          <p:cNvPicPr preferRelativeResize="0"/>
          <p:nvPr/>
        </p:nvPicPr>
        <p:blipFill>
          <a:blip r:embed="rId5">
            <a:alphaModFix/>
          </a:blip>
          <a:stretch>
            <a:fillRect/>
          </a:stretch>
        </p:blipFill>
        <p:spPr>
          <a:xfrm>
            <a:off x="201850" y="97200"/>
            <a:ext cx="8657226" cy="44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5" name="Google Shape;335;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37" name="Google Shape;337;p20"/>
          <p:cNvPicPr preferRelativeResize="0"/>
          <p:nvPr/>
        </p:nvPicPr>
        <p:blipFill>
          <a:blip r:embed="rId4">
            <a:alphaModFix/>
          </a:blip>
          <a:stretch>
            <a:fillRect/>
          </a:stretch>
        </p:blipFill>
        <p:spPr>
          <a:xfrm>
            <a:off x="132050" y="740125"/>
            <a:ext cx="4118424" cy="1674625"/>
          </a:xfrm>
          <a:prstGeom prst="rect">
            <a:avLst/>
          </a:prstGeom>
          <a:noFill/>
          <a:ln>
            <a:noFill/>
          </a:ln>
        </p:spPr>
      </p:pic>
      <p:pic>
        <p:nvPicPr>
          <p:cNvPr id="338" name="Google Shape;338;p20"/>
          <p:cNvPicPr preferRelativeResize="0"/>
          <p:nvPr/>
        </p:nvPicPr>
        <p:blipFill>
          <a:blip r:embed="rId5">
            <a:alphaModFix/>
          </a:blip>
          <a:stretch>
            <a:fillRect/>
          </a:stretch>
        </p:blipFill>
        <p:spPr>
          <a:xfrm>
            <a:off x="4406900" y="740125"/>
            <a:ext cx="4384901" cy="1560275"/>
          </a:xfrm>
          <a:prstGeom prst="rect">
            <a:avLst/>
          </a:prstGeom>
          <a:noFill/>
          <a:ln>
            <a:noFill/>
          </a:ln>
        </p:spPr>
      </p:pic>
      <p:pic>
        <p:nvPicPr>
          <p:cNvPr id="339" name="Google Shape;339;p20"/>
          <p:cNvPicPr preferRelativeResize="0"/>
          <p:nvPr/>
        </p:nvPicPr>
        <p:blipFill>
          <a:blip r:embed="rId6">
            <a:alphaModFix/>
          </a:blip>
          <a:stretch>
            <a:fillRect/>
          </a:stretch>
        </p:blipFill>
        <p:spPr>
          <a:xfrm>
            <a:off x="166775" y="2990425"/>
            <a:ext cx="4118425" cy="1674625"/>
          </a:xfrm>
          <a:prstGeom prst="rect">
            <a:avLst/>
          </a:prstGeom>
          <a:noFill/>
          <a:ln>
            <a:noFill/>
          </a:ln>
        </p:spPr>
      </p:pic>
      <p:pic>
        <p:nvPicPr>
          <p:cNvPr id="340" name="Google Shape;340;p20"/>
          <p:cNvPicPr preferRelativeResize="0"/>
          <p:nvPr/>
        </p:nvPicPr>
        <p:blipFill>
          <a:blip r:embed="rId7">
            <a:alphaModFix/>
          </a:blip>
          <a:stretch>
            <a:fillRect/>
          </a:stretch>
        </p:blipFill>
        <p:spPr>
          <a:xfrm>
            <a:off x="4406900" y="2990425"/>
            <a:ext cx="4467125" cy="159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1"/>
          <p:cNvSpPr txBox="1"/>
          <p:nvPr>
            <p:ph type="title"/>
          </p:nvPr>
        </p:nvSpPr>
        <p:spPr>
          <a:xfrm>
            <a:off x="1056750" y="4939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Asthma and PM 2.5 Analysis</a:t>
            </a:r>
            <a:endParaRPr/>
          </a:p>
        </p:txBody>
      </p:sp>
      <p:sp>
        <p:nvSpPr>
          <p:cNvPr id="346" name="Google Shape;346;p21"/>
          <p:cNvSpPr txBox="1"/>
          <p:nvPr/>
        </p:nvSpPr>
        <p:spPr>
          <a:xfrm>
            <a:off x="389650" y="1287900"/>
            <a:ext cx="84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pic>
        <p:nvPicPr>
          <p:cNvPr id="347" name="Google Shape;347;p21"/>
          <p:cNvPicPr preferRelativeResize="0"/>
          <p:nvPr/>
        </p:nvPicPr>
        <p:blipFill>
          <a:blip r:embed="rId3">
            <a:alphaModFix/>
          </a:blip>
          <a:stretch>
            <a:fillRect/>
          </a:stretch>
        </p:blipFill>
        <p:spPr>
          <a:xfrm>
            <a:off x="1781000" y="1629048"/>
            <a:ext cx="2361700" cy="1410527"/>
          </a:xfrm>
          <a:prstGeom prst="rect">
            <a:avLst/>
          </a:prstGeom>
          <a:noFill/>
          <a:ln>
            <a:noFill/>
          </a:ln>
        </p:spPr>
      </p:pic>
      <p:pic>
        <p:nvPicPr>
          <p:cNvPr id="348" name="Google Shape;348;p21"/>
          <p:cNvPicPr preferRelativeResize="0"/>
          <p:nvPr/>
        </p:nvPicPr>
        <p:blipFill>
          <a:blip r:embed="rId4">
            <a:alphaModFix/>
          </a:blip>
          <a:stretch>
            <a:fillRect/>
          </a:stretch>
        </p:blipFill>
        <p:spPr>
          <a:xfrm>
            <a:off x="6204125" y="1629050"/>
            <a:ext cx="2175224" cy="2752325"/>
          </a:xfrm>
          <a:prstGeom prst="rect">
            <a:avLst/>
          </a:prstGeom>
          <a:noFill/>
          <a:ln>
            <a:noFill/>
          </a:ln>
        </p:spPr>
      </p:pic>
      <p:pic>
        <p:nvPicPr>
          <p:cNvPr id="349" name="Google Shape;349;p21"/>
          <p:cNvPicPr preferRelativeResize="0"/>
          <p:nvPr/>
        </p:nvPicPr>
        <p:blipFill>
          <a:blip r:embed="rId5">
            <a:alphaModFix/>
          </a:blip>
          <a:stretch>
            <a:fillRect/>
          </a:stretch>
        </p:blipFill>
        <p:spPr>
          <a:xfrm>
            <a:off x="1816025" y="3115175"/>
            <a:ext cx="2361701" cy="1371900"/>
          </a:xfrm>
          <a:prstGeom prst="rect">
            <a:avLst/>
          </a:prstGeom>
          <a:noFill/>
          <a:ln>
            <a:noFill/>
          </a:ln>
        </p:spPr>
      </p:pic>
      <p:sp>
        <p:nvSpPr>
          <p:cNvPr id="350" name="Google Shape;350;p21"/>
          <p:cNvSpPr txBox="1"/>
          <p:nvPr/>
        </p:nvSpPr>
        <p:spPr>
          <a:xfrm>
            <a:off x="132650" y="1988013"/>
            <a:ext cx="1603500" cy="19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50"/>
              <a:t>Statistical Analysis</a:t>
            </a:r>
            <a:endParaRPr b="1" sz="950"/>
          </a:p>
          <a:p>
            <a:pPr indent="0" lvl="0" marL="0" rtl="0" algn="l">
              <a:lnSpc>
                <a:spcPct val="115000"/>
              </a:lnSpc>
              <a:spcBef>
                <a:spcPts val="0"/>
              </a:spcBef>
              <a:spcAft>
                <a:spcPts val="0"/>
              </a:spcAft>
              <a:buNone/>
            </a:pPr>
            <a:r>
              <a:t/>
            </a:r>
            <a:endParaRPr sz="650"/>
          </a:p>
          <a:p>
            <a:pPr indent="0" lvl="0" marL="0" rtl="0" algn="l">
              <a:lnSpc>
                <a:spcPct val="115000"/>
              </a:lnSpc>
              <a:spcBef>
                <a:spcPts val="0"/>
              </a:spcBef>
              <a:spcAft>
                <a:spcPts val="0"/>
              </a:spcAft>
              <a:buNone/>
            </a:pPr>
            <a:r>
              <a:rPr b="1" lang="en" sz="950"/>
              <a:t>Correlation Coefficient: </a:t>
            </a:r>
            <a:endParaRPr b="1" sz="950"/>
          </a:p>
          <a:p>
            <a:pPr indent="0" lvl="0" marL="0" rtl="0" algn="l">
              <a:lnSpc>
                <a:spcPct val="115000"/>
              </a:lnSpc>
              <a:spcBef>
                <a:spcPts val="0"/>
              </a:spcBef>
              <a:spcAft>
                <a:spcPts val="0"/>
              </a:spcAft>
              <a:buNone/>
            </a:pPr>
            <a:r>
              <a:rPr lang="en" sz="950"/>
              <a:t>The correlation coefficient of </a:t>
            </a:r>
            <a:r>
              <a:rPr b="1" lang="en" sz="950"/>
              <a:t>0.9699 </a:t>
            </a:r>
            <a:r>
              <a:rPr lang="en" sz="950"/>
              <a:t>indicates a very strong positive correlation </a:t>
            </a:r>
            <a:endParaRPr sz="950"/>
          </a:p>
          <a:p>
            <a:pPr indent="0" lvl="0" marL="0" rtl="0" algn="l">
              <a:lnSpc>
                <a:spcPct val="115000"/>
              </a:lnSpc>
              <a:spcBef>
                <a:spcPts val="0"/>
              </a:spcBef>
              <a:spcAft>
                <a:spcPts val="0"/>
              </a:spcAft>
              <a:buNone/>
            </a:pPr>
            <a:r>
              <a:t/>
            </a:r>
            <a:endParaRPr sz="950"/>
          </a:p>
          <a:p>
            <a:pPr indent="0" lvl="0" marL="0" rtl="0" algn="l">
              <a:lnSpc>
                <a:spcPct val="115000"/>
              </a:lnSpc>
              <a:spcBef>
                <a:spcPts val="0"/>
              </a:spcBef>
              <a:spcAft>
                <a:spcPts val="0"/>
              </a:spcAft>
              <a:buNone/>
            </a:pPr>
            <a:r>
              <a:rPr b="1" lang="en" sz="950"/>
              <a:t>The p-value of 0.0301 </a:t>
            </a:r>
            <a:r>
              <a:rPr lang="en" sz="950"/>
              <a:t>suggests that this relationship is statistically significant,</a:t>
            </a:r>
            <a:endParaRPr sz="950"/>
          </a:p>
        </p:txBody>
      </p:sp>
      <p:sp>
        <p:nvSpPr>
          <p:cNvPr id="351" name="Google Shape;351;p21"/>
          <p:cNvSpPr txBox="1"/>
          <p:nvPr/>
        </p:nvSpPr>
        <p:spPr>
          <a:xfrm>
            <a:off x="4695725" y="2089863"/>
            <a:ext cx="1473600" cy="15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50"/>
              <a:t>Tableau Visualization </a:t>
            </a:r>
            <a:endParaRPr b="1" sz="950"/>
          </a:p>
          <a:p>
            <a:pPr indent="0" lvl="0" marL="0" rtl="0" algn="l">
              <a:spcBef>
                <a:spcPts val="0"/>
              </a:spcBef>
              <a:spcAft>
                <a:spcPts val="0"/>
              </a:spcAft>
              <a:buNone/>
            </a:pPr>
            <a:r>
              <a:t/>
            </a:r>
            <a:endParaRPr sz="950"/>
          </a:p>
          <a:p>
            <a:pPr indent="0" lvl="0" marL="0" rtl="0" algn="l">
              <a:spcBef>
                <a:spcPts val="0"/>
              </a:spcBef>
              <a:spcAft>
                <a:spcPts val="0"/>
              </a:spcAft>
              <a:buNone/>
            </a:pPr>
            <a:r>
              <a:rPr lang="en" sz="950"/>
              <a:t>This map show the monitoring of PM 2.5 levels in urban areas,  </a:t>
            </a:r>
            <a:endParaRPr sz="950"/>
          </a:p>
          <a:p>
            <a:pPr indent="0" lvl="0" marL="0" rtl="0" algn="l">
              <a:spcBef>
                <a:spcPts val="0"/>
              </a:spcBef>
              <a:spcAft>
                <a:spcPts val="0"/>
              </a:spcAft>
              <a:buNone/>
            </a:pPr>
            <a:r>
              <a:rPr lang="en" sz="950"/>
              <a:t>particularly in neighborhoods prone to high levels of P.25 pollution. </a:t>
            </a:r>
            <a:endParaRPr sz="1700"/>
          </a:p>
        </p:txBody>
      </p:sp>
      <p:sp>
        <p:nvSpPr>
          <p:cNvPr id="352" name="Google Shape;352;p21"/>
          <p:cNvSpPr txBox="1"/>
          <p:nvPr/>
        </p:nvSpPr>
        <p:spPr>
          <a:xfrm>
            <a:off x="5650" y="4688700"/>
            <a:ext cx="9144000" cy="377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50">
                <a:solidFill>
                  <a:srgbClr val="F8F8F8"/>
                </a:solidFill>
              </a:rPr>
              <a:t>Public health interventions could be targeted more effectively by correlation between air quality and asthma emergencies</a:t>
            </a:r>
            <a:endParaRPr sz="1700">
              <a:solidFill>
                <a:srgbClr val="F8F8F8"/>
              </a:solidFill>
            </a:endParaRPr>
          </a:p>
        </p:txBody>
      </p:sp>
      <p:cxnSp>
        <p:nvCxnSpPr>
          <p:cNvPr id="353" name="Google Shape;353;p21"/>
          <p:cNvCxnSpPr/>
          <p:nvPr/>
        </p:nvCxnSpPr>
        <p:spPr>
          <a:xfrm>
            <a:off x="4467875" y="1869325"/>
            <a:ext cx="12600" cy="2493000"/>
          </a:xfrm>
          <a:prstGeom prst="straightConnector1">
            <a:avLst/>
          </a:prstGeom>
          <a:noFill/>
          <a:ln cap="flat" cmpd="sng" w="9525">
            <a:solidFill>
              <a:srgbClr val="CCCCCC"/>
            </a:solidFill>
            <a:prstDash val="solid"/>
            <a:round/>
            <a:headEnd len="med" w="med" type="none"/>
            <a:tailEnd len="med" w="med" type="none"/>
          </a:ln>
        </p:spPr>
      </p:cxnSp>
      <p:pic>
        <p:nvPicPr>
          <p:cNvPr id="354" name="Google Shape;354;p21"/>
          <p:cNvPicPr preferRelativeResize="0"/>
          <p:nvPr/>
        </p:nvPicPr>
        <p:blipFill>
          <a:blip r:embed="rId6">
            <a:alphaModFix/>
          </a:blip>
          <a:stretch>
            <a:fillRect/>
          </a:stretch>
        </p:blipFill>
        <p:spPr>
          <a:xfrm>
            <a:off x="0" y="0"/>
            <a:ext cx="9083350" cy="138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